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524" r:id="rId2"/>
    <p:sldId id="1696" r:id="rId3"/>
    <p:sldId id="1698" r:id="rId4"/>
    <p:sldId id="1691" r:id="rId5"/>
    <p:sldId id="1693" r:id="rId6"/>
    <p:sldId id="1633" r:id="rId7"/>
    <p:sldId id="1692" r:id="rId8"/>
    <p:sldId id="1774" r:id="rId9"/>
    <p:sldId id="1702" r:id="rId10"/>
    <p:sldId id="1761" r:id="rId11"/>
    <p:sldId id="1775" r:id="rId12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42A8790D-A86B-4862-8133-73A52C5FA8D2}">
          <p14:sldIdLst>
            <p14:sldId id="1524"/>
            <p14:sldId id="1696"/>
            <p14:sldId id="1698"/>
            <p14:sldId id="1691"/>
            <p14:sldId id="1693"/>
            <p14:sldId id="1633"/>
            <p14:sldId id="1692"/>
            <p14:sldId id="1774"/>
            <p14:sldId id="1702"/>
            <p14:sldId id="1761"/>
            <p14:sldId id="17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66" userDrawn="1">
          <p15:clr>
            <a:srgbClr val="A4A3A4"/>
          </p15:clr>
        </p15:guide>
        <p15:guide id="2" pos="1466" userDrawn="1">
          <p15:clr>
            <a:srgbClr val="A4A3A4"/>
          </p15:clr>
        </p15:guide>
        <p15:guide id="3" orient="horz" pos="3128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E7449"/>
    <a:srgbClr val="AA0000"/>
    <a:srgbClr val="FFFF99"/>
    <a:srgbClr val="E4E4E4"/>
    <a:srgbClr val="FFFF66"/>
    <a:srgbClr val="CD7371"/>
    <a:srgbClr val="00B0F0"/>
    <a:srgbClr val="00CC00"/>
    <a:srgbClr val="FF3300"/>
    <a:srgbClr val="00A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5597" autoAdjust="0"/>
  </p:normalViewPr>
  <p:slideViewPr>
    <p:cSldViewPr>
      <p:cViewPr varScale="1">
        <p:scale>
          <a:sx n="96" d="100"/>
          <a:sy n="96" d="100"/>
        </p:scale>
        <p:origin x="245" y="77"/>
      </p:cViewPr>
      <p:guideLst>
        <p:guide orient="horz" pos="2160"/>
        <p:guide pos="3840"/>
        <p:guide orient="horz" pos="22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88" y="-114"/>
      </p:cViewPr>
      <p:guideLst>
        <p:guide orient="horz" pos="4566"/>
        <p:guide pos="1466"/>
        <p:guide orient="horz" pos="3128"/>
        <p:guide pos="2141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9"/>
            <a:ext cx="2946400" cy="49696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r>
              <a:rPr lang="de-DE" smtClean="0"/>
              <a:t>Das Evangelium verstehen 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0" y="9"/>
            <a:ext cx="2946400" cy="49696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1F40043B-9D66-468D-B273-28A33EABA9FE}" type="datetime1">
              <a:rPr lang="de-DE" smtClean="0"/>
              <a:t>26.09.2021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674"/>
            <a:ext cx="2946400" cy="496966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0" y="9429674"/>
            <a:ext cx="2946400" cy="496966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05488DC-6326-4668-A3C6-71320F4E9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44559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9" y="1"/>
            <a:ext cx="2945659" cy="49641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r>
              <a:rPr lang="de-DE" smtClean="0"/>
              <a:t>Das Evangelium verstehen 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52" y="1"/>
            <a:ext cx="2945659" cy="49641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FC08E43F-AA81-45F1-A592-F494233B833A}" type="datetime1">
              <a:rPr lang="de-DE" smtClean="0"/>
              <a:t>26.09.2021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10"/>
            <a:ext cx="5438140" cy="446770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9" y="9430093"/>
            <a:ext cx="2945659" cy="49641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52" y="9430093"/>
            <a:ext cx="2945659" cy="49641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64A73A2-8ACE-418A-A6F3-2886E15193F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031056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10175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1937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034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96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9315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5404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688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6896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5796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4592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6038" y="722313"/>
            <a:ext cx="6416675" cy="36099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Das Evangelium verstehen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693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6874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893024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182008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35360" y="1412776"/>
            <a:ext cx="11521280" cy="4896544"/>
          </a:xfrm>
          <a:ln>
            <a:solidFill>
              <a:srgbClr val="996600"/>
            </a:solidFill>
          </a:ln>
        </p:spPr>
        <p:txBody>
          <a:bodyPr/>
          <a:lstStyle>
            <a:lvl1pPr marL="457200" indent="-457200">
              <a:buFont typeface="Wingdings" pitchFamily="2" charset="2"/>
              <a:buChar char="§"/>
              <a:defRPr sz="3000" baseline="0"/>
            </a:lvl1pPr>
            <a:lvl2pPr marL="742950" indent="-285750">
              <a:buFont typeface="Wingdings" pitchFamily="2" charset="2"/>
              <a:buChar char="§"/>
              <a:defRPr sz="3000"/>
            </a:lvl2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7958895" y="6347365"/>
            <a:ext cx="3860800" cy="365125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0734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69400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0529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055980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18068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48520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90364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8126011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D36D2-6F91-4C71-90B8-0E8BA5BCB02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467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lear glass jar on boo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03" b="8147"/>
          <a:stretch/>
        </p:blipFill>
        <p:spPr bwMode="auto">
          <a:xfrm>
            <a:off x="6815334" y="954000"/>
            <a:ext cx="4320561" cy="453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Gerader Verbinder 15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fik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8" name="Gerader Verbinder 7"/>
          <p:cNvCxnSpPr/>
          <p:nvPr/>
        </p:nvCxnSpPr>
        <p:spPr>
          <a:xfrm>
            <a:off x="373790" y="5494764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nhaltsplatzhalter 2"/>
          <p:cNvSpPr txBox="1">
            <a:spLocks/>
          </p:cNvSpPr>
          <p:nvPr/>
        </p:nvSpPr>
        <p:spPr>
          <a:xfrm>
            <a:off x="373790" y="553785"/>
            <a:ext cx="6441544" cy="4945764"/>
          </a:xfrm>
          <a:prstGeom prst="rect">
            <a:avLst/>
          </a:prstGeom>
          <a:ln>
            <a:noFill/>
          </a:ln>
        </p:spPr>
        <p:txBody>
          <a:bodyPr vert="horz" lIns="180000" tIns="180000" rIns="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700"/>
              </a:lnSpc>
              <a:spcBef>
                <a:spcPts val="1200"/>
              </a:spcBef>
              <a:buSzPct val="95000"/>
              <a:buNone/>
              <a:tabLst>
                <a:tab pos="623888" algn="l"/>
                <a:tab pos="1166813" algn="l"/>
              </a:tabLst>
            </a:pPr>
            <a:endParaRPr lang="de-DE" sz="2200" dirty="0" smtClean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896938" indent="-896938">
              <a:lnSpc>
                <a:spcPts val="2700"/>
              </a:lnSpc>
              <a:spcBef>
                <a:spcPts val="1200"/>
              </a:spcBef>
              <a:buSzPct val="95000"/>
              <a:buNone/>
            </a:pPr>
            <a:r>
              <a:rPr lang="de-DE" sz="21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A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Mein Evangeliumsverständnis:</a:t>
            </a:r>
          </a:p>
          <a:p>
            <a:pPr marL="896938" indent="0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Der Herr will mit seinem Evangelium mehr als meine Bekehrung wirken. </a:t>
            </a:r>
          </a:p>
          <a:p>
            <a:pPr marL="893763" indent="-893763">
              <a:lnSpc>
                <a:spcPts val="2700"/>
              </a:lnSpc>
              <a:spcBef>
                <a:spcPts val="2400"/>
              </a:spcBef>
              <a:buSzPct val="95000"/>
              <a:buNone/>
              <a:tabLst>
                <a:tab pos="5653088" algn="r"/>
              </a:tabLst>
            </a:pPr>
            <a:r>
              <a:rPr lang="de-DE" sz="21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B</a:t>
            </a:r>
            <a:r>
              <a:rPr lang="de-DE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 smtClean="0">
                <a:latin typeface="Bookman Old Style" panose="02050604050505020204" pitchFamily="18" charset="0"/>
              </a:rPr>
              <a:t>Das Leben </a:t>
            </a:r>
            <a:r>
              <a:rPr lang="de-DE" sz="2200" u="sng" dirty="0" smtClean="0">
                <a:latin typeface="Bookman Old Style" panose="02050604050505020204" pitchFamily="18" charset="0"/>
              </a:rPr>
              <a:t>im</a:t>
            </a:r>
            <a:r>
              <a:rPr lang="de-DE" sz="2200" dirty="0" smtClean="0">
                <a:latin typeface="Bookman Old Style" panose="02050604050505020204" pitchFamily="18" charset="0"/>
              </a:rPr>
              <a:t> Evangelium;</a:t>
            </a:r>
            <a:endParaRPr lang="de-DE" sz="2000" dirty="0" smtClean="0">
              <a:latin typeface="Bookman Old Style" panose="02050604050505020204" pitchFamily="18" charset="0"/>
            </a:endParaRPr>
          </a:p>
          <a:p>
            <a:pPr marL="1162050" indent="-268288">
              <a:lnSpc>
                <a:spcPts val="2700"/>
              </a:lnSpc>
              <a:spcBef>
                <a:spcPts val="600"/>
              </a:spcBef>
              <a:buSzPct val="85000"/>
              <a:buFont typeface="Symbol" panose="05050102010706020507" pitchFamily="18" charset="2"/>
              <a:buChar char="-"/>
              <a:tabLst>
                <a:tab pos="5653088" algn="r"/>
              </a:tabLst>
            </a:pPr>
            <a:r>
              <a:rPr lang="de-DE" sz="2000" dirty="0" smtClean="0">
                <a:latin typeface="Bookman Old Style" panose="02050604050505020204" pitchFamily="18" charset="0"/>
              </a:rPr>
              <a:t>in seinem Umfang,</a:t>
            </a:r>
          </a:p>
          <a:p>
            <a:pPr marL="1162050" indent="-268288">
              <a:lnSpc>
                <a:spcPts val="2700"/>
              </a:lnSpc>
              <a:spcBef>
                <a:spcPts val="0"/>
              </a:spcBef>
              <a:buSzPct val="85000"/>
              <a:buFont typeface="Symbol" panose="05050102010706020507" pitchFamily="18" charset="2"/>
              <a:buChar char="-"/>
              <a:tabLst>
                <a:tab pos="5653088" algn="r"/>
              </a:tabLst>
            </a:pPr>
            <a:r>
              <a:rPr lang="de-DE" sz="2000" dirty="0" smtClean="0">
                <a:latin typeface="Bookman Old Style" panose="02050604050505020204" pitchFamily="18" charset="0"/>
              </a:rPr>
              <a:t>in seinem Kern.</a:t>
            </a:r>
            <a:r>
              <a:rPr lang="de-D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marL="893763" indent="-893763">
              <a:lnSpc>
                <a:spcPts val="2700"/>
              </a:lnSpc>
              <a:spcBef>
                <a:spcPts val="2400"/>
              </a:spcBef>
              <a:buSzPct val="95000"/>
              <a:buNone/>
            </a:pPr>
            <a:r>
              <a:rPr lang="de-DE" sz="21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C</a:t>
            </a:r>
            <a:r>
              <a:rPr lang="de-DE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 smtClean="0">
                <a:latin typeface="Bookman Old Style" panose="02050604050505020204" pitchFamily="18" charset="0"/>
              </a:rPr>
              <a:t>Die Menschenfurcht</a:t>
            </a:r>
            <a:endParaRPr lang="de-DE" sz="2000" dirty="0" smtClean="0">
              <a:latin typeface="Bookman Old Style" panose="02050604050505020204" pitchFamily="18" charset="0"/>
            </a:endParaRPr>
          </a:p>
          <a:p>
            <a:pPr marL="1162050" indent="-268288">
              <a:lnSpc>
                <a:spcPts val="2700"/>
              </a:lnSpc>
              <a:spcBef>
                <a:spcPts val="600"/>
              </a:spcBef>
              <a:buClr>
                <a:schemeClr val="tx1"/>
              </a:buClr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biblisch verstehen, </a:t>
            </a:r>
          </a:p>
          <a:p>
            <a:pPr marL="1162050" indent="-268288">
              <a:lnSpc>
                <a:spcPts val="2700"/>
              </a:lnSpc>
              <a:spcBef>
                <a:spcPts val="0"/>
              </a:spcBef>
              <a:buClr>
                <a:schemeClr val="tx1"/>
              </a:buClr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im Glauben überwinden</a:t>
            </a:r>
            <a:r>
              <a:rPr lang="de-D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 marL="444500" lvl="2" indent="0" algn="just">
              <a:lnSpc>
                <a:spcPts val="2000"/>
              </a:lnSpc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80000"/>
              <a:buNone/>
              <a:tabLst>
                <a:tab pos="808038" algn="l"/>
                <a:tab pos="3317875" algn="l"/>
              </a:tabLst>
            </a:pP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833626" y="5192058"/>
            <a:ext cx="2619067" cy="303165"/>
          </a:xfrm>
          <a:prstGeom prst="rect">
            <a:avLst/>
          </a:prstGeom>
          <a:noFill/>
          <a:ln>
            <a:noFill/>
          </a:ln>
        </p:spPr>
        <p:txBody>
          <a:bodyPr vert="horz" wrap="square" lIns="36000" tIns="36000" rIns="36000" bIns="36000" rtlCol="0" anchor="b" anchorCtr="0">
            <a:noAutofit/>
          </a:bodyPr>
          <a:lstStyle/>
          <a:p>
            <a:pPr marL="0" indent="0">
              <a:spcBef>
                <a:spcPts val="600"/>
              </a:spcBef>
              <a:buNone/>
              <a:tabLst>
                <a:tab pos="0" algn="l"/>
              </a:tabLst>
            </a:pPr>
            <a:r>
              <a:rPr lang="de-DE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Quelle: Daniel </a:t>
            </a:r>
            <a:r>
              <a:rPr lang="de-DE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Öberg</a:t>
            </a:r>
            <a:r>
              <a:rPr lang="de-DE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de-DE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unsplash</a:t>
            </a:r>
            <a:endParaRPr lang="de-DE" sz="1100" dirty="0" smtClean="0">
              <a:solidFill>
                <a:schemeClr val="tx1">
                  <a:lumMod val="50000"/>
                  <a:lumOff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1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6660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>
          <a:xfrm>
            <a:off x="2226000" y="4994393"/>
            <a:ext cx="8080546" cy="339581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2226000" y="2722546"/>
            <a:ext cx="8080546" cy="161754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481870" cy="4864434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700"/>
              </a:lnSpc>
              <a:spcBef>
                <a:spcPts val="0"/>
              </a:spcBef>
              <a:buSzPct val="95000"/>
              <a:buNone/>
              <a:tabLst>
                <a:tab pos="623888" algn="l"/>
                <a:tab pos="1260475" algn="l"/>
              </a:tabLst>
            </a:pP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Der </a:t>
            </a:r>
            <a:r>
              <a:rPr lang="de-DE" sz="2000" u="sng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Umfang</a:t>
            </a: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 des Evangeliums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SzPct val="95000"/>
              <a:buNone/>
              <a:tabLst>
                <a:tab pos="623888" algn="l"/>
                <a:tab pos="1166813" algn="l"/>
              </a:tabLst>
            </a:pPr>
            <a:endParaRPr lang="de-DE" sz="1900" dirty="0" smtClean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marL="1789113" indent="-1789113">
              <a:lnSpc>
                <a:spcPts val="2700"/>
              </a:lnSpc>
              <a:spcBef>
                <a:spcPts val="1200"/>
              </a:spcBef>
              <a:buNone/>
              <a:tabLst>
                <a:tab pos="630238" algn="r"/>
                <a:tab pos="893763" algn="r"/>
                <a:tab pos="1436688" algn="r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Röm</a:t>
            </a:r>
            <a:r>
              <a:rPr lang="de-DE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1, 	17	- 3, 20</a:t>
            </a:r>
            <a:r>
              <a:rPr lang="de-DE" sz="1900" dirty="0" smtClean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Ich stand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wegen der Sünde unter dem Zorn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Gottes.</a:t>
            </a:r>
            <a:endParaRPr lang="de-DE" sz="1900" dirty="0"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1789113" indent="-1789113">
              <a:lnSpc>
                <a:spcPts val="2700"/>
              </a:lnSpc>
              <a:spcBef>
                <a:spcPts val="600"/>
              </a:spcBef>
              <a:buNone/>
              <a:tabLst>
                <a:tab pos="627063" algn="r"/>
                <a:tab pos="896938" algn="r"/>
                <a:tab pos="1436688" algn="r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 	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3,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21	- 4, </a:t>
            </a:r>
            <a:r>
              <a:rPr lang="de-DE" sz="1900" u="sng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25</a:t>
            </a:r>
            <a:r>
              <a:rPr lang="de-DE" sz="1900" dirty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Gott vollzieht seine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Gerechtigkeit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an dem Sohn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.</a:t>
            </a:r>
          </a:p>
          <a:p>
            <a:pPr marL="1789113" indent="-1789113">
              <a:lnSpc>
                <a:spcPts val="2700"/>
              </a:lnSpc>
              <a:spcBef>
                <a:spcPts val="2400"/>
              </a:spcBef>
              <a:buNone/>
              <a:tabLst>
                <a:tab pos="627063" algn="r"/>
                <a:tab pos="896938" algn="r"/>
                <a:tab pos="1168400" algn="l"/>
                <a:tab pos="2965450" algn="l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5,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 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Ich darf	- gerechtfertigt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durch Glauben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leben.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	</a:t>
            </a:r>
          </a:p>
          <a:p>
            <a:pPr marL="1789113" indent="-1789113">
              <a:lnSpc>
                <a:spcPts val="2700"/>
              </a:lnSpc>
              <a:spcBef>
                <a:spcPts val="600"/>
              </a:spcBef>
              <a:buNone/>
              <a:tabLst>
                <a:tab pos="627063" algn="r"/>
                <a:tab pos="896938" algn="r"/>
                <a:tab pos="1168400" algn="l"/>
                <a:tab pos="2965450" algn="l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6,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 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		- in Christus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ein Heiligungsleben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führen.</a:t>
            </a:r>
            <a:r>
              <a:rPr lang="de-DE" sz="1900" baseline="450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8</a:t>
            </a:r>
            <a:endParaRPr lang="de-DE" sz="1900" u="sng" baseline="45000" dirty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1789113" indent="-1789113">
              <a:lnSpc>
                <a:spcPts val="2700"/>
              </a:lnSpc>
              <a:spcBef>
                <a:spcPts val="600"/>
              </a:spcBef>
              <a:buNone/>
              <a:tabLst>
                <a:tab pos="627063" algn="r"/>
                <a:tab pos="896938" algn="r"/>
                <a:tab pos="1168400" algn="l"/>
                <a:tab pos="2965450" algn="l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7,</a:t>
            </a: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		- im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Freispruch vom Gesetzesurteil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leben.</a:t>
            </a:r>
            <a:endParaRPr lang="de-DE" sz="1900" dirty="0"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1789113" indent="-1789113">
              <a:lnSpc>
                <a:spcPts val="2700"/>
              </a:lnSpc>
              <a:spcBef>
                <a:spcPts val="600"/>
              </a:spcBef>
              <a:buNone/>
              <a:tabLst>
                <a:tab pos="627063" algn="r"/>
                <a:tab pos="896938" algn="r"/>
                <a:tab pos="1168400" algn="l"/>
                <a:tab pos="2965450" algn="l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8,</a:t>
            </a: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		- unter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der Leitung des Heiligen Geistes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leben.</a:t>
            </a:r>
            <a:endParaRPr lang="de-DE" sz="1900" dirty="0"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1789113" indent="-1789113">
              <a:lnSpc>
                <a:spcPts val="2700"/>
              </a:lnSpc>
              <a:spcBef>
                <a:spcPts val="1200"/>
              </a:spcBef>
              <a:buNone/>
              <a:tabLst>
                <a:tab pos="627063" algn="r"/>
                <a:tab pos="896938" algn="r"/>
                <a:tab pos="1436688" algn="r"/>
              </a:tabLst>
            </a:pP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 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9, 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		bis 11,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Die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Verheißung des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Evangeliums 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an Juden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und Heiden.</a:t>
            </a:r>
            <a:endParaRPr lang="de-DE" sz="1900" dirty="0"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1789113" indent="-1789113">
              <a:lnSpc>
                <a:spcPts val="2700"/>
              </a:lnSpc>
              <a:spcBef>
                <a:spcPts val="1200"/>
              </a:spcBef>
              <a:buNone/>
              <a:tabLst>
                <a:tab pos="627063" algn="r"/>
                <a:tab pos="896938" algn="r"/>
                <a:tab pos="1436688" algn="r"/>
              </a:tabLst>
            </a:pPr>
            <a:r>
              <a:rPr lang="de-DE" sz="1900" dirty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	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12, 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	bis 16,</a:t>
            </a:r>
            <a:r>
              <a:rPr lang="de-DE" sz="1900" dirty="0">
                <a:latin typeface="Bookman Old Style" panose="02050604050505020204" pitchFamily="18" charset="0"/>
                <a:cs typeface="Calibri" panose="020F0502020204030204" pitchFamily="34" charset="0"/>
              </a:rPr>
              <a:t>	Anwendungen: Das praktische Leben in </a:t>
            </a:r>
            <a:r>
              <a:rPr lang="de-DE" sz="1900" dirty="0" smtClean="0">
                <a:latin typeface="Bookman Old Style" panose="02050604050505020204" pitchFamily="18" charset="0"/>
                <a:cs typeface="Calibri" panose="020F0502020204030204" pitchFamily="34" charset="0"/>
              </a:rPr>
              <a:t>Christus.</a:t>
            </a:r>
            <a:endParaRPr lang="de-DE" sz="1900" dirty="0">
              <a:latin typeface="Bookman Old Style" panose="02050604050505020204" pitchFamily="18" charset="0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8753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fik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546" y="823956"/>
            <a:ext cx="1549113" cy="1162641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99"/>
          <a:stretch/>
        </p:blipFill>
        <p:spPr>
          <a:xfrm rot="60000">
            <a:off x="570530" y="5688471"/>
            <a:ext cx="919579" cy="770109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B 	Das Leben im Evangelium; in seinem Umfang.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6" name="Diagonal liegende Ecken des Rechtecks schneiden 15"/>
          <p:cNvSpPr/>
          <p:nvPr/>
        </p:nvSpPr>
        <p:spPr>
          <a:xfrm>
            <a:off x="2226000" y="5679874"/>
            <a:ext cx="9629658" cy="835760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180000" bIns="0" rtlCol="0" anchor="t" anchorCtr="0"/>
          <a:lstStyle/>
          <a:p>
            <a:pPr>
              <a:buClr>
                <a:srgbClr val="C00000"/>
              </a:buClr>
              <a:buSzPct val="85000"/>
              <a:tabLst>
                <a:tab pos="182563" algn="l"/>
                <a:tab pos="1252538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8</a:t>
            </a:r>
            <a:r>
              <a:rPr lang="de-DE" sz="15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Heiligung 	1. Auserwählung, 2. Bekehrung, 3. Nachfolge, 4. in seiner Herrlichkeit</a:t>
            </a:r>
          </a:p>
          <a:p>
            <a:pPr>
              <a:buClr>
                <a:srgbClr val="C00000"/>
              </a:buClr>
              <a:buSzPct val="85000"/>
              <a:tabLst>
                <a:tab pos="182563" algn="l"/>
                <a:tab pos="1252538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	</a:t>
            </a:r>
            <a:endParaRPr lang="de-DE" sz="1500" baseline="25000" dirty="0" smtClean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  <a:p>
            <a:pPr algn="just">
              <a:buClr>
                <a:srgbClr val="C00000"/>
              </a:buClr>
              <a:buSzPct val="85000"/>
              <a:tabLst>
                <a:tab pos="182563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</p:txBody>
      </p:sp>
      <p:sp>
        <p:nvSpPr>
          <p:cNvPr id="17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10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6977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agonal liegende Ecken des Rechtecks schneiden 16"/>
          <p:cNvSpPr/>
          <p:nvPr/>
        </p:nvSpPr>
        <p:spPr>
          <a:xfrm>
            <a:off x="0" y="909000"/>
            <a:ext cx="11875974" cy="5755887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 anchorCtr="0"/>
          <a:lstStyle/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2000" dirty="0" smtClean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2000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2000" dirty="0" smtClean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2000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2000" dirty="0" smtClean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endParaRPr lang="de-DE" sz="8000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algn="ctr">
              <a:lnSpc>
                <a:spcPts val="3300"/>
              </a:lnSpc>
              <a:spcBef>
                <a:spcPts val="1800"/>
              </a:spcBef>
              <a:buSzPct val="90000"/>
            </a:pPr>
            <a:r>
              <a:rPr lang="de-DE" sz="500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?</a:t>
            </a:r>
            <a:endParaRPr lang="de-DE" sz="22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7" name="Gerader Verbinder 6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11" name="Gerader Verbinder 10"/>
          <p:cNvCxnSpPr/>
          <p:nvPr/>
        </p:nvCxnSpPr>
        <p:spPr>
          <a:xfrm>
            <a:off x="373790" y="550063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11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273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fik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8" name="Gerader Verbinder 7"/>
          <p:cNvCxnSpPr/>
          <p:nvPr/>
        </p:nvCxnSpPr>
        <p:spPr>
          <a:xfrm>
            <a:off x="373790" y="5494764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nhaltsplatzhalter 2"/>
          <p:cNvSpPr txBox="1">
            <a:spLocks/>
          </p:cNvSpPr>
          <p:nvPr/>
        </p:nvSpPr>
        <p:spPr>
          <a:xfrm>
            <a:off x="373790" y="559284"/>
            <a:ext cx="6442210" cy="4925195"/>
          </a:xfrm>
          <a:prstGeom prst="rect">
            <a:avLst/>
          </a:prstGeom>
          <a:ln>
            <a:noFill/>
          </a:ln>
        </p:spPr>
        <p:txBody>
          <a:bodyPr vert="horz" lIns="180000" tIns="180000" rIns="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6938" indent="0">
              <a:lnSpc>
                <a:spcPts val="2700"/>
              </a:lnSpc>
              <a:spcBef>
                <a:spcPts val="1200"/>
              </a:spcBef>
              <a:buSzPct val="95000"/>
              <a:buNone/>
            </a:pPr>
            <a:endParaRPr lang="de-DE" sz="2200" dirty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896938" indent="-896938">
              <a:lnSpc>
                <a:spcPts val="2700"/>
              </a:lnSpc>
              <a:spcBef>
                <a:spcPts val="1200"/>
              </a:spcBef>
              <a:buSzPct val="95000"/>
              <a:buNone/>
            </a:pPr>
            <a:r>
              <a:rPr lang="de-DE" sz="21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Mein 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Evangeliumsverständnis</a:t>
            </a: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:</a:t>
            </a:r>
          </a:p>
          <a:p>
            <a:pPr marL="896938" indent="0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Der Herr </a:t>
            </a: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will 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mit seinem Evangelium </a:t>
            </a:r>
            <a:r>
              <a:rPr lang="de-DE" sz="2200" dirty="0">
                <a:solidFill>
                  <a:srgbClr val="AA0000"/>
                </a:solidFill>
                <a:latin typeface="Bookman Old Style" panose="02050604050505020204" pitchFamily="18" charset="0"/>
              </a:rPr>
              <a:t>mehr als meine 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Bekehrung wirken. </a:t>
            </a:r>
          </a:p>
          <a:p>
            <a:pPr marL="896938" lvl="1" indent="-896938">
              <a:lnSpc>
                <a:spcPts val="2700"/>
              </a:lnSpc>
              <a:spcBef>
                <a:spcPts val="2400"/>
              </a:spcBef>
              <a:buSzPct val="95000"/>
              <a:buNone/>
            </a:pPr>
            <a:r>
              <a:rPr lang="de-DE" sz="21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Inhalt</a:t>
            </a:r>
            <a:r>
              <a:rPr lang="de-DE" sz="22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Apg. 16, 6 -15 und 17, 2 - 10</a:t>
            </a:r>
          </a:p>
          <a:p>
            <a:pPr marL="1255713" lvl="1" indent="-358775">
              <a:lnSpc>
                <a:spcPts val="2700"/>
              </a:lnSpc>
              <a:spcBef>
                <a:spcPts val="1200"/>
              </a:spcBef>
              <a:buSzPct val="95000"/>
            </a:pPr>
            <a:r>
              <a:rPr lang="de-DE" sz="2000" dirty="0" smtClean="0">
                <a:latin typeface="Bookman Old Style" panose="02050604050505020204" pitchFamily="18" charset="0"/>
              </a:rPr>
              <a:t>Die Identifikation mit dem Evangelium.</a:t>
            </a:r>
          </a:p>
          <a:p>
            <a:pPr marL="1255713" lvl="1" indent="-358775">
              <a:lnSpc>
                <a:spcPts val="2700"/>
              </a:lnSpc>
              <a:spcBef>
                <a:spcPts val="1200"/>
              </a:spcBef>
              <a:buClr>
                <a:schemeClr val="tx1">
                  <a:lumMod val="65000"/>
                  <a:lumOff val="35000"/>
                </a:schemeClr>
              </a:buClr>
              <a:buSzPct val="90000"/>
            </a:pPr>
            <a:r>
              <a:rPr lang="de-DE" sz="2000" dirty="0" smtClean="0">
                <a:latin typeface="Bookman Old Style" panose="02050604050505020204" pitchFamily="18" charset="0"/>
              </a:rPr>
              <a:t>Die prägende Kraft des Evangeliums;</a:t>
            </a:r>
          </a:p>
          <a:p>
            <a:pPr marL="1524000" lvl="1" indent="-268288">
              <a:lnSpc>
                <a:spcPts val="27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Charakter,</a:t>
            </a:r>
          </a:p>
          <a:p>
            <a:pPr marL="1524000" lvl="1" indent="-268288">
              <a:lnSpc>
                <a:spcPts val="2400"/>
              </a:lnSpc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Denkweisen,</a:t>
            </a:r>
          </a:p>
          <a:p>
            <a:pPr marL="1524000" lvl="1" indent="-268288">
              <a:lnSpc>
                <a:spcPts val="2700"/>
              </a:lnSpc>
              <a:spcBef>
                <a:spcPts val="300"/>
              </a:spcBef>
              <a:buClr>
                <a:schemeClr val="tx1">
                  <a:lumMod val="65000"/>
                  <a:lumOff val="35000"/>
                </a:schemeClr>
              </a:buClr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Sprachfähigkeit.</a:t>
            </a:r>
            <a:endParaRPr lang="de-DE" sz="2000" dirty="0" smtClean="0">
              <a:solidFill>
                <a:srgbClr val="AA00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" name="Picture 2" descr="clear glass jar on boo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03" b="8147"/>
          <a:stretch/>
        </p:blipFill>
        <p:spPr bwMode="auto">
          <a:xfrm>
            <a:off x="6816000" y="954699"/>
            <a:ext cx="4319895" cy="452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2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311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662210" cy="4853872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</a:pPr>
            <a:r>
              <a:rPr lang="de-DE" sz="2200" dirty="0" smtClean="0"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Das Evangelium</a:t>
            </a:r>
            <a:r>
              <a:rPr lang="de-DE" sz="1900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1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</a:pP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Definition gemäß dem neutestamentlichen Brief an Römer. 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</a:pP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endParaRPr lang="de-DE" sz="1900" baseline="30000" dirty="0" smtClean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1168400" indent="-1168400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96938" algn="r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Röm	1,	1</a:t>
            </a: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marL="1252538" indent="-1252538">
              <a:lnSpc>
                <a:spcPts val="22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</a:tabLst>
            </a:pPr>
            <a:r>
              <a:rPr lang="de-DE" sz="1900" baseline="4000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u.15,	16</a:t>
            </a: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Evangelium Gottes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endParaRPr lang="de-DE" sz="1900" baseline="50000" dirty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  <a:tab pos="2687638" algn="l"/>
              </a:tabLst>
            </a:pPr>
            <a:r>
              <a:rPr lang="de-DE" sz="1900" baseline="40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1,	9	</a:t>
            </a: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seines Sohnes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  <a:tab pos="2687638" algn="l"/>
              </a:tabLst>
            </a:pP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15,	19</a:t>
            </a:r>
            <a:r>
              <a:rPr lang="de-DE" sz="1900" i="1" dirty="0" smtClean="0">
                <a:latin typeface="Bookman Old Style" panose="02050604050505020204" pitchFamily="18" charset="0"/>
              </a:rPr>
              <a:t>	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von Christus</a:t>
            </a:r>
          </a:p>
          <a:p>
            <a:pPr marL="1252538" indent="-1252538" defTabSz="8969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  <a:tab pos="2687638" algn="l"/>
              </a:tabLst>
            </a:pP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10,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15</a:t>
            </a: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	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des Friedens, des Guten</a:t>
            </a:r>
          </a:p>
          <a:p>
            <a:pPr marL="1252538" indent="-1252538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</a:tabLst>
            </a:pP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2,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16</a:t>
            </a:r>
          </a:p>
          <a:p>
            <a:pPr marL="1252538" indent="-1252538">
              <a:lnSpc>
                <a:spcPts val="22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</a:tabLst>
            </a:pPr>
            <a:r>
              <a:rPr lang="de-DE" sz="1900" baseline="4000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u.16,	25</a:t>
            </a: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mein Evangelium</a:t>
            </a:r>
            <a:endParaRPr lang="de-DE" sz="1900" i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30238" algn="r"/>
                <a:tab pos="896938" algn="r"/>
              </a:tabLst>
            </a:pP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15,</a:t>
            </a:r>
            <a:r>
              <a:rPr lang="de-DE" sz="1900" baseline="400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20</a:t>
            </a:r>
            <a:r>
              <a:rPr lang="de-DE" sz="1900" baseline="40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das Evangelium</a:t>
            </a:r>
            <a:endParaRPr lang="de-DE" sz="1900" i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1168400" indent="-1168400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96938" algn="r"/>
              </a:tabLst>
            </a:pPr>
            <a:endParaRPr lang="de-DE" sz="1900" i="1" dirty="0" smtClean="0">
              <a:latin typeface="Bookman Old Style" panose="02050604050505020204" pitchFamily="18" charset="0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sp>
        <p:nvSpPr>
          <p:cNvPr id="13" name="Diagonal liegende Ecken des Rechtecks schneiden 12"/>
          <p:cNvSpPr/>
          <p:nvPr/>
        </p:nvSpPr>
        <p:spPr>
          <a:xfrm>
            <a:off x="541723" y="5685644"/>
            <a:ext cx="11313935" cy="864000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180000" bIns="0" rtlCol="0" anchor="t" anchorCtr="0"/>
          <a:lstStyle/>
          <a:p>
            <a:pPr>
              <a:buClr>
                <a:srgbClr val="C00000"/>
              </a:buClr>
              <a:buSzPct val="85000"/>
              <a:tabLst>
                <a:tab pos="182563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de-DE" sz="15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griech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de-DE" sz="1500" i="1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euangelion</a:t>
            </a:r>
            <a:r>
              <a:rPr lang="de-DE" sz="1500" i="1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- gute Botschaft</a:t>
            </a:r>
          </a:p>
          <a:p>
            <a:pPr>
              <a:spcBef>
                <a:spcPts val="600"/>
              </a:spcBef>
              <a:buClr>
                <a:srgbClr val="C00000"/>
              </a:buClr>
              <a:buSzPct val="85000"/>
              <a:tabLst>
                <a:tab pos="182563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In der Zeit von etwa 800 v.Chr. bis 600 n.Chr.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Antike  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wurde auch die Mitteilung eines Herrschers an sein Volk als 	</a:t>
            </a:r>
            <a:r>
              <a:rPr lang="de-DE" sz="1500" i="1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e</a:t>
            </a:r>
            <a:r>
              <a:rPr lang="de-DE" sz="1500" i="1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uangelion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ausgerufen. Es war 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alo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wichtig, den umgangssprachlichen Evangeliumsbegriff differenziert zu verwenden.       </a:t>
            </a:r>
            <a:r>
              <a:rPr lang="de-DE" sz="1500" baseline="4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11" name="Rechteck 10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 	Mein Evangeliumsverständnis: … mehr als meine Bekehrung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10" name="Gerader Verbinder 9"/>
          <p:cNvCxnSpPr/>
          <p:nvPr/>
        </p:nvCxnSpPr>
        <p:spPr>
          <a:xfrm>
            <a:off x="373790" y="5494764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3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125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9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20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662210" cy="4844874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</a:pPr>
            <a:r>
              <a:rPr lang="de-DE" sz="2200" dirty="0" smtClean="0"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Meine Reaktion auf das Evangelium: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Die Hingabe an meinen Herrn und seine Führungen.</a:t>
            </a: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</a:pP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 </a:t>
            </a: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  <a:tab pos="984250" algn="r"/>
                <a:tab pos="2241550" algn="l"/>
              </a:tabLst>
            </a:pP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Röm	1,	1	ff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Paulus,	Knecht Jesu Christi,</a:t>
            </a:r>
          </a:p>
          <a:p>
            <a:pPr marL="1252538" indent="-1252538">
              <a:lnSpc>
                <a:spcPts val="25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  <a:tab pos="2241550" algn="l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berufener Apostel,</a:t>
            </a:r>
          </a:p>
          <a:p>
            <a:pPr marL="1252538" indent="-1252538">
              <a:lnSpc>
                <a:spcPts val="25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  <a:tab pos="2241550" algn="l"/>
                <a:tab pos="4308475" algn="l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ausgesondert für das Evangelium Gottes,</a:t>
            </a:r>
            <a:endParaRPr lang="de-DE" sz="1900" i="1" baseline="40000" dirty="0" smtClean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400"/>
              </a:lnSpc>
              <a:spcBef>
                <a:spcPts val="1200"/>
              </a:spcBef>
              <a:buSzPct val="95000"/>
              <a:buNone/>
              <a:tabLst>
                <a:tab pos="623888" algn="r"/>
                <a:tab pos="809625" algn="r"/>
                <a:tab pos="2241550" algn="l"/>
                <a:tab pos="4308475" algn="l"/>
                <a:tab pos="6005513" algn="l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	dass er zuvor	verheißen hat</a:t>
            </a:r>
          </a:p>
          <a:p>
            <a:pPr marL="1252538" indent="-1252538">
              <a:lnSpc>
                <a:spcPts val="25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  <a:tab pos="2241550" algn="l"/>
                <a:tab pos="4308475" algn="l"/>
                <a:tab pos="6005513" algn="l"/>
              </a:tabLst>
            </a:pP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		in heiligen Schriften durch seine Propheten</a:t>
            </a:r>
          </a:p>
          <a:p>
            <a:pPr marL="1252538" indent="-1252538">
              <a:lnSpc>
                <a:spcPts val="25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  <a:tab pos="2241550" algn="l"/>
                <a:tab pos="4308475" algn="l"/>
              </a:tabLst>
            </a:pP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		nämlich das Evangelium von seinem Sohn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,</a:t>
            </a: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  <a:tabLst>
                <a:tab pos="623888" algn="r"/>
                <a:tab pos="809625" algn="r"/>
              </a:tabLst>
            </a:pPr>
            <a:endParaRPr lang="de-DE" sz="1900" dirty="0" smtClean="0"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Röm	1,	16</a:t>
            </a: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Denn ich schäme mich des Evangeliums von Christus nicht;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98525" algn="r"/>
              </a:tabLst>
            </a:pPr>
            <a:r>
              <a:rPr lang="de-DE" sz="1900" i="1" dirty="0" smtClean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			denn es ist Gottes Kraft</a:t>
            </a:r>
            <a:r>
              <a:rPr lang="de-DE" sz="19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 </a:t>
            </a:r>
            <a:r>
              <a:rPr lang="de-DE" sz="1900" u="sng" cap="small" baseline="45000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2</a:t>
            </a:r>
            <a:r>
              <a:rPr lang="de-DE" sz="19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 </a:t>
            </a:r>
            <a:r>
              <a:rPr lang="de-DE" sz="1900" i="1" dirty="0" smtClean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zur Errettung 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für jeden, der glaubt</a:t>
            </a:r>
            <a:r>
              <a:rPr lang="de-DE" sz="1900" baseline="3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3</a:t>
            </a:r>
            <a:endParaRPr lang="de-DE" sz="1900" u="sng" baseline="45000" dirty="0" smtClean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8367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gonal liegende Ecken des Rechtecks schneiden 19"/>
          <p:cNvSpPr>
            <a:spLocks noChangeAspect="1"/>
          </p:cNvSpPr>
          <p:nvPr/>
        </p:nvSpPr>
        <p:spPr>
          <a:xfrm>
            <a:off x="1820999" y="5685001"/>
            <a:ext cx="10356911" cy="1082687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180000" bIns="0" rtlCol="0" anchor="t" anchorCtr="0"/>
          <a:lstStyle/>
          <a:p>
            <a:pPr algn="just">
              <a:lnSpc>
                <a:spcPts val="2400"/>
              </a:lnSpc>
              <a:buClr>
                <a:srgbClr val="C00000"/>
              </a:buClr>
              <a:buSzPct val="85000"/>
              <a:tabLst>
                <a:tab pos="1971675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2</a:t>
            </a:r>
            <a:r>
              <a:rPr lang="de-DE" sz="19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griech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de-DE" sz="1500" i="1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dunamis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de-DE" sz="19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s.a.</a:t>
            </a:r>
            <a:r>
              <a:rPr lang="de-DE" sz="19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Röm 1,4; 16; 20 / 8, 38 / 9,17 /15, 13</a:t>
            </a:r>
            <a:r>
              <a:rPr lang="de-DE" sz="1900" baseline="300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;</a:t>
            </a:r>
            <a:r>
              <a:rPr lang="de-DE" sz="19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19</a:t>
            </a:r>
          </a:p>
          <a:p>
            <a:pPr algn="just">
              <a:spcBef>
                <a:spcPts val="600"/>
              </a:spcBef>
              <a:buClr>
                <a:srgbClr val="C00000"/>
              </a:buClr>
              <a:buSzPct val="85000"/>
              <a:tabLst>
                <a:tab pos="1971675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3</a:t>
            </a:r>
            <a:r>
              <a:rPr lang="de-DE" sz="19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 </a:t>
            </a:r>
            <a:r>
              <a:rPr lang="de-DE" sz="15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I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nhaltliche Definition des Evangeliums.</a:t>
            </a:r>
          </a:p>
        </p:txBody>
      </p:sp>
      <p:sp>
        <p:nvSpPr>
          <p:cNvPr id="11" name="Rechteck 10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 	Mein Evangeliumsverständnis: … mehr als meine Bekehrung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4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541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818210" cy="4935186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</a:pPr>
            <a:r>
              <a:rPr lang="de-DE" sz="2200" dirty="0" smtClean="0"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Die prägende Kraft des Evangeliums: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Die Veränderung in meinem Charakter.</a:t>
            </a: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SzPct val="95000"/>
              <a:buNone/>
            </a:pPr>
            <a:endParaRPr lang="de-DE" sz="1900" dirty="0" smtClean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baseline="40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Mt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11,	28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Kommet her zu mir alle, 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die ihr mühselig und beladen seid …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… denn ich bin sanftmütig und von Herzen demütig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.</a:t>
            </a:r>
            <a:r>
              <a:rPr lang="de-DE" sz="1900" i="1" baseline="30000" dirty="0" smtClean="0">
                <a:latin typeface="Bookman Old Style" panose="02050604050505020204" pitchFamily="18" charset="0"/>
              </a:rPr>
              <a:t> </a:t>
            </a:r>
            <a:r>
              <a:rPr lang="de-DE" sz="19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baseline="4000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s</a:t>
            </a:r>
            <a:r>
              <a:rPr lang="de-DE" sz="19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.a. Phil 2, 5ff</a:t>
            </a:r>
            <a:endParaRPr lang="de-DE" sz="1900" i="1" dirty="0" smtClean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24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09625" algn="r"/>
                <a:tab pos="984250" algn="r"/>
                <a:tab pos="1252538" algn="l"/>
                <a:tab pos="2066925" algn="r"/>
                <a:tab pos="3227388" algn="l"/>
                <a:tab pos="4932363" algn="l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Hebr 	1, 	1	f</a:t>
            </a: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latin typeface="Bookman Old Style" panose="02050604050505020204" pitchFamily="18" charset="0"/>
              </a:rPr>
              <a:t>…</a:t>
            </a:r>
            <a:r>
              <a:rPr lang="de-DE" sz="1900" i="1" baseline="3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dieser ist die Ausstrahlung seiner Herrlichkeit und der Ausdruck</a:t>
            </a:r>
            <a:r>
              <a:rPr lang="de-DE" sz="1900" i="1" baseline="3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4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seines Wesens … </a:t>
            </a:r>
          </a:p>
          <a:p>
            <a:pPr marL="1252538" indent="-1252538">
              <a:lnSpc>
                <a:spcPts val="2700"/>
              </a:lnSpc>
              <a:spcBef>
                <a:spcPts val="24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09625" algn="r"/>
                <a:tab pos="984250" algn="r"/>
                <a:tab pos="1252538" algn="l"/>
                <a:tab pos="2066925" algn="r"/>
                <a:tab pos="3227388" algn="l"/>
                <a:tab pos="4932363" algn="l"/>
              </a:tabLst>
            </a:pP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Beispiel</a:t>
            </a:r>
            <a:r>
              <a:rPr lang="de-DE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		</a:t>
            </a:r>
            <a:r>
              <a:rPr lang="de-DE" sz="1900" dirty="0" smtClean="0">
                <a:latin typeface="Bookman Old Style" panose="02050604050505020204" pitchFamily="18" charset="0"/>
              </a:rPr>
              <a:t>Wie Jesus Christus, seinem Vater gemäß, zu den Menschen spricht:</a:t>
            </a:r>
            <a:endParaRPr lang="de-DE" sz="1900" baseline="30000" dirty="0" smtClean="0"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09625" algn="r"/>
                <a:tab pos="984250" algn="r"/>
                <a:tab pos="1252538" algn="l"/>
                <a:tab pos="2066925" algn="r"/>
                <a:tab pos="3227388" algn="l"/>
                <a:tab pos="4932363" algn="l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Joh 	8,	26</a:t>
            </a:r>
            <a:r>
              <a:rPr lang="de-DE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Was ich von ihm gehört habe, das rede ich zu der Welt.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3888" algn="r"/>
                <a:tab pos="809625" algn="r"/>
                <a:tab pos="1073150" algn="r"/>
                <a:tab pos="1252538" algn="l"/>
                <a:tab pos="2066925" algn="r"/>
                <a:tab pos="3227388" algn="l"/>
                <a:tab pos="4932363" algn="l"/>
              </a:tabLst>
            </a:pPr>
            <a:r>
              <a:rPr lang="de-DE" sz="1900" dirty="0"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28</a:t>
            </a:r>
            <a:r>
              <a:rPr lang="de-DE" sz="1900" dirty="0" smtClean="0">
                <a:latin typeface="Bookman Old Style" panose="02050604050505020204" pitchFamily="18" charset="0"/>
              </a:rPr>
              <a:t>	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… sondern wie mich mein Vater gelehrt hat, so rede ich.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809625" algn="r"/>
                <a:tab pos="2066925" algn="r"/>
                <a:tab pos="3227388" algn="l"/>
              </a:tabLst>
            </a:pPr>
            <a:r>
              <a:rPr lang="de-DE" sz="1900" baseline="4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38</a:t>
            </a:r>
            <a:r>
              <a:rPr lang="de-DE" sz="19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Ich rede, was ich bei meinem Vater gesehen habe;</a:t>
            </a:r>
          </a:p>
          <a:p>
            <a:pPr marL="1252538" indent="-1252538">
              <a:lnSpc>
                <a:spcPts val="2700"/>
              </a:lnSpc>
              <a:spcBef>
                <a:spcPts val="18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1252538" algn="l"/>
                <a:tab pos="2066925" algn="r"/>
                <a:tab pos="2330450" algn="l"/>
              </a:tabLst>
            </a:pPr>
            <a:r>
              <a:rPr lang="de-DE" sz="1900" baseline="40000" dirty="0" smtClean="0">
                <a:solidFill>
                  <a:srgbClr val="AA000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	</a:t>
            </a:r>
            <a:endParaRPr lang="de-DE" sz="1900" dirty="0" smtClean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8367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gonal liegende Ecken des Rechtecks schneiden 19"/>
          <p:cNvSpPr>
            <a:spLocks noChangeAspect="1"/>
          </p:cNvSpPr>
          <p:nvPr/>
        </p:nvSpPr>
        <p:spPr>
          <a:xfrm>
            <a:off x="1821000" y="5680451"/>
            <a:ext cx="10371000" cy="1082687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180000" bIns="0" rtlCol="0" anchor="t" anchorCtr="0"/>
          <a:lstStyle/>
          <a:p>
            <a:pPr algn="just">
              <a:spcBef>
                <a:spcPts val="400"/>
              </a:spcBef>
              <a:buClr>
                <a:srgbClr val="C00000"/>
              </a:buClr>
              <a:buSzPct val="85000"/>
              <a:tabLst>
                <a:tab pos="182563" algn="l"/>
                <a:tab pos="1520825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4</a:t>
            </a:r>
            <a:r>
              <a:rPr lang="de-DE" sz="1500" baseline="4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griech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de-DE" sz="1500" i="1" dirty="0" err="1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c</a:t>
            </a:r>
            <a:r>
              <a:rPr lang="de-DE" sz="1500" i="1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hrakter</a:t>
            </a:r>
            <a:endParaRPr lang="de-DE" sz="1500" i="1" dirty="0" smtClean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  <a:p>
            <a:pPr algn="just">
              <a:spcBef>
                <a:spcPts val="400"/>
              </a:spcBef>
              <a:buClr>
                <a:srgbClr val="C00000"/>
              </a:buClr>
              <a:buSzPct val="85000"/>
              <a:tabLst>
                <a:tab pos="182563" algn="l"/>
                <a:tab pos="1520825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Anwendung:	Ich achte meinen Nächsten höher als mich selbst und diene ihm/ihr. - Phil 2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3</a:t>
            </a:r>
          </a:p>
          <a:p>
            <a:pPr algn="just">
              <a:buClr>
                <a:srgbClr val="C00000"/>
              </a:buClr>
              <a:buSzPct val="85000"/>
              <a:tabLst>
                <a:tab pos="182563" algn="l"/>
                <a:tab pos="1520825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	Ich weiß wer ich in Christus geworden bin. Das ist meine Identität und Würde;</a:t>
            </a:r>
          </a:p>
          <a:p>
            <a:pPr algn="just">
              <a:buClr>
                <a:srgbClr val="C00000"/>
              </a:buClr>
              <a:buSzPct val="85000"/>
              <a:tabLst>
                <a:tab pos="182563" algn="l"/>
                <a:tab pos="1520825" algn="l"/>
              </a:tabLst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	in welcher ich bleibend lebe und diene. Siehe dazu 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Apg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20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19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/ </a:t>
            </a:r>
            <a:r>
              <a:rPr lang="de-DE" sz="15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Eph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4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1f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/ Kol 3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12ff</a:t>
            </a:r>
          </a:p>
          <a:p>
            <a:pPr algn="just">
              <a:spcBef>
                <a:spcPts val="400"/>
              </a:spcBef>
              <a:buClr>
                <a:srgbClr val="C00000"/>
              </a:buClr>
              <a:buSzPct val="85000"/>
              <a:tabLst>
                <a:tab pos="182563" algn="l"/>
                <a:tab pos="1520825" algn="l"/>
              </a:tabLst>
            </a:pPr>
            <a:r>
              <a:rPr lang="de-DE" sz="1500" baseline="400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baseline="4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endParaRPr lang="de-DE" sz="1500" baseline="30000" dirty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 	Mein Evangeliumsverständnis: … mehr als meine Bekehrung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5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2821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8367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481870" cy="4853872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000" dirty="0" smtClean="0"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Die prägende Kraft des Evangeliums: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Die veränderte Denkweise im Blick auf verlorene Menschen.</a:t>
            </a:r>
            <a:endParaRPr lang="de-DE" sz="2000" baseline="40000" dirty="0" smtClean="0"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</a:pPr>
            <a:endParaRPr lang="de-DE" sz="2000" dirty="0" smtClean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Kol	1,	28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Ihn</a:t>
            </a:r>
            <a:r>
              <a:rPr lang="de-DE" sz="1900" baseline="3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verkündigen wir,</a:t>
            </a:r>
          </a:p>
          <a:p>
            <a:pPr marL="1252538" indent="-1252538">
              <a:lnSpc>
                <a:spcPts val="22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indem wir</a:t>
            </a:r>
          </a:p>
          <a:p>
            <a:pPr marL="1700213" indent="-1700213">
              <a:lnSpc>
                <a:spcPts val="22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  <a:tab pos="3765550" algn="l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jeden Menschen</a:t>
            </a:r>
            <a:r>
              <a:rPr lang="de-DE" sz="1900" baseline="3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de-DE" sz="1900" baseline="4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ermahnen und</a:t>
            </a:r>
          </a:p>
          <a:p>
            <a:pPr marL="1700213" indent="-1700213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  <a:tab pos="3765550" algn="l"/>
              </a:tabLst>
            </a:pP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jeden Menschen	lehren</a:t>
            </a:r>
            <a:r>
              <a:rPr lang="de-DE" sz="1900" i="1" baseline="40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in aller Weisheit,	</a:t>
            </a:r>
            <a:endParaRPr lang="de-DE" sz="1900" i="1" baseline="40000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2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  <a:tab pos="3319463" algn="l"/>
              </a:tabLst>
            </a:pP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	um</a:t>
            </a:r>
          </a:p>
          <a:p>
            <a:pPr marL="1700213" indent="-1700213">
              <a:lnSpc>
                <a:spcPts val="22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  <a:tab pos="3765550" algn="l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jeden Menschen	vollkommen in Christus Jesus darzustellen.</a:t>
            </a:r>
            <a:r>
              <a:rPr lang="de-DE" sz="1900" i="1" dirty="0" smtClean="0">
                <a:latin typeface="Bookman Old Style" panose="02050604050505020204" pitchFamily="18" charset="0"/>
              </a:rPr>
              <a:t> 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s.a. 2Kor 5,14-17</a:t>
            </a:r>
          </a:p>
          <a:p>
            <a:pPr marL="1252538" indent="-1252538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09625" algn="r"/>
              </a:tabLst>
            </a:pPr>
            <a:r>
              <a:rPr lang="de-DE" sz="1900" i="1" dirty="0" smtClean="0">
                <a:latin typeface="Bookman Old Style" panose="02050604050505020204" pitchFamily="18" charset="0"/>
              </a:rPr>
              <a:t>		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29</a:t>
            </a:r>
            <a:r>
              <a:rPr lang="de-DE" sz="1900" i="1" dirty="0" smtClean="0"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Dafür arbeite und ringe ich auch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989013" algn="r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gemäß seiner wirksamen Kraft, die in mir wirkt in Macht.</a:t>
            </a:r>
          </a:p>
        </p:txBody>
      </p:sp>
      <p:sp>
        <p:nvSpPr>
          <p:cNvPr id="20" name="Diagonal liegende Ecken des Rechtecks schneiden 19"/>
          <p:cNvSpPr/>
          <p:nvPr/>
        </p:nvSpPr>
        <p:spPr>
          <a:xfrm>
            <a:off x="1821000" y="5680041"/>
            <a:ext cx="10034658" cy="1024682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/>
          <a:lstStyle/>
          <a:p>
            <a:pPr>
              <a:buClr>
                <a:srgbClr val="C00000"/>
              </a:buClr>
              <a:buSzPct val="85000"/>
              <a:tabLst>
                <a:tab pos="182563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de-DE" sz="15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Inhaltliche Definition des Evangeliums: „Ihn“</a:t>
            </a:r>
          </a:p>
          <a:p>
            <a:pPr>
              <a:spcBef>
                <a:spcPts val="600"/>
              </a:spcBef>
              <a:buClr>
                <a:srgbClr val="C00000"/>
              </a:buClr>
              <a:buSzPct val="85000"/>
              <a:tabLst>
                <a:tab pos="179388" algn="l"/>
              </a:tabLst>
            </a:pPr>
            <a:r>
              <a:rPr lang="de-DE" sz="1900" u="sng" baseline="4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de-DE" sz="1500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Durch die biblische Lehre über den Menschen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Anthropologie</a:t>
            </a:r>
            <a:r>
              <a:rPr lang="de-DE" sz="15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sehe ich diesen aus Sicht des Schöpfers,	erkenne Zusammenhänge des „inneren Menschen“ im Blick auf Sünde, Verlorenheit und die Errettung 	des Menschen durch Wiedergeburt zur Neuschöpfung.</a:t>
            </a:r>
          </a:p>
        </p:txBody>
      </p:sp>
      <p:sp>
        <p:nvSpPr>
          <p:cNvPr id="13" name="Rechteck 12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 	Mein Evangeliumsverständnis: … mehr als meine Bekehrung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6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6599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9029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720686" cy="4745726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200" dirty="0" smtClean="0">
                <a:latin typeface="Bookman Old Style" panose="02050604050505020204" pitchFamily="18" charset="0"/>
              </a:rPr>
              <a:t>	</a:t>
            </a:r>
            <a:r>
              <a:rPr lang="de-DE" sz="2000" dirty="0">
                <a:solidFill>
                  <a:srgbClr val="AA0000"/>
                </a:solidFill>
                <a:latin typeface="Bookman Old Style" panose="02050604050505020204" pitchFamily="18" charset="0"/>
              </a:rPr>
              <a:t>Die prägende Kraft des Evangeliums: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000" baseline="40000" dirty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000" dirty="0" smtClean="0">
                <a:latin typeface="Bookman Old Style" panose="02050604050505020204" pitchFamily="18" charset="0"/>
              </a:rPr>
              <a:t>Das veränderte Sprechen zu dem Herrn und zu Menschen.</a:t>
            </a:r>
            <a:endParaRPr lang="de-DE" sz="2000" baseline="400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</a:pPr>
            <a:endParaRPr lang="de-DE" sz="2000" baseline="30000" dirty="0" smtClean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896938" algn="r"/>
              </a:tabLst>
            </a:pPr>
            <a:r>
              <a:rPr lang="de-DE" sz="1900" baseline="40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Apg</a:t>
            </a: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4,	10</a:t>
            </a: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Denn es ist uns unmöglich, nicht von dem zu reden,</a:t>
            </a:r>
          </a:p>
          <a:p>
            <a:pPr marL="1252538" indent="-1252538">
              <a:lnSpc>
                <a:spcPts val="22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989013" algn="r"/>
              </a:tabLst>
            </a:pPr>
            <a:r>
              <a:rPr lang="de-DE" sz="1900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		was wir gesehen und gehört haben!</a:t>
            </a:r>
          </a:p>
          <a:p>
            <a:pPr marL="1252538" indent="-1252538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989013" algn="r"/>
              </a:tabLst>
            </a:pPr>
            <a:r>
              <a:rPr lang="de-DE" sz="1900" i="1" dirty="0" smtClean="0">
                <a:latin typeface="Bookman Old Style" panose="02050604050505020204" pitchFamily="18" charset="0"/>
              </a:rPr>
              <a:t>	</a:t>
            </a:r>
            <a:r>
              <a:rPr lang="de-DE" sz="19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Einwand</a:t>
            </a:r>
            <a:r>
              <a:rPr lang="de-DE" sz="19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	</a:t>
            </a:r>
            <a:r>
              <a:rPr lang="de-DE" sz="1900" dirty="0" smtClean="0">
                <a:latin typeface="Bookman Old Style" panose="02050604050505020204" pitchFamily="18" charset="0"/>
              </a:rPr>
              <a:t>Ist die Fähigkeit zum ausführlichen und begründete Sprechen über das</a:t>
            </a:r>
          </a:p>
          <a:p>
            <a:pPr marL="1252538" indent="-1252538">
              <a:lnSpc>
                <a:spcPts val="24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989013" algn="r"/>
              </a:tabLst>
            </a:pPr>
            <a:r>
              <a:rPr lang="de-DE" sz="1900" dirty="0"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</a:rPr>
              <a:t>		Evangelium nicht zuerst die „besondere Begabung eines Evangelisten“?</a:t>
            </a:r>
            <a:endParaRPr lang="de-DE" sz="1900" u="sng" baseline="40000" dirty="0">
              <a:solidFill>
                <a:schemeClr val="tx1">
                  <a:lumMod val="50000"/>
                  <a:lumOff val="50000"/>
                </a:schemeClr>
              </a:solidFill>
              <a:latin typeface="Bookman Old Style" panose="02050604050505020204" pitchFamily="18" charset="0"/>
            </a:endParaRPr>
          </a:p>
          <a:p>
            <a:pPr marL="1252538" indent="-1252538">
              <a:lnSpc>
                <a:spcPts val="27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8650" algn="r"/>
                <a:tab pos="989013" algn="r"/>
              </a:tabLst>
            </a:pPr>
            <a:r>
              <a:rPr lang="de-DE" sz="19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Antwort	</a:t>
            </a:r>
            <a:r>
              <a:rPr lang="de-DE" sz="1900" baseline="4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	</a:t>
            </a:r>
            <a:r>
              <a:rPr lang="de-DE" sz="1900" dirty="0" smtClean="0">
                <a:latin typeface="Bookman Old Style" panose="02050604050505020204" pitchFamily="18" charset="0"/>
              </a:rPr>
              <a:t>Die Bezeichnung „Evangelist“ </a:t>
            </a:r>
            <a:r>
              <a:rPr lang="de-DE" sz="1900" baseline="4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de-DE" sz="1900" dirty="0" smtClean="0">
                <a:latin typeface="Bookman Old Style" panose="02050604050505020204" pitchFamily="18" charset="0"/>
              </a:rPr>
              <a:t>wird im NT nur für zwei Männern verwendet:</a:t>
            </a:r>
          </a:p>
          <a:p>
            <a:pPr marL="1252538" indent="-1252538">
              <a:lnSpc>
                <a:spcPts val="2700"/>
              </a:lnSpc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182563" algn="l"/>
                <a:tab pos="803275" algn="r"/>
                <a:tab pos="1073150" algn="r"/>
                <a:tab pos="2417763" algn="l"/>
              </a:tabLst>
            </a:pPr>
            <a:r>
              <a:rPr lang="de-DE" sz="1900" baseline="5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50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Apg</a:t>
            </a:r>
            <a:r>
              <a:rPr lang="de-DE" sz="1900" baseline="5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21,	8	</a:t>
            </a:r>
            <a:r>
              <a:rPr lang="de-DE" sz="1900" dirty="0" smtClean="0">
                <a:latin typeface="Bookman Old Style" panose="02050604050505020204" pitchFamily="18" charset="0"/>
              </a:rPr>
              <a:t>Philippus</a:t>
            </a:r>
          </a:p>
          <a:p>
            <a:pPr marL="1252538" indent="-1252538">
              <a:lnSpc>
                <a:spcPts val="2700"/>
              </a:lnSpc>
              <a:spcBef>
                <a:spcPts val="3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182563" algn="l"/>
                <a:tab pos="803275" algn="r"/>
                <a:tab pos="1073150" algn="r"/>
                <a:tab pos="2417763" algn="l"/>
              </a:tabLst>
            </a:pPr>
            <a:r>
              <a:rPr lang="de-DE" sz="1900" baseline="5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2Tim	4,	5</a:t>
            </a:r>
            <a:r>
              <a:rPr lang="de-DE" sz="1900" baseline="50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</a:rPr>
              <a:t>Timotheus</a:t>
            </a:r>
          </a:p>
          <a:p>
            <a:pPr marL="1250950" indent="-1250950">
              <a:lnSpc>
                <a:spcPts val="2700"/>
              </a:lnSpc>
              <a:spcBef>
                <a:spcPts val="30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182563" algn="l"/>
                <a:tab pos="803275" algn="r"/>
                <a:tab pos="1073150" algn="r"/>
                <a:tab pos="4572000" algn="l"/>
              </a:tabLst>
            </a:pPr>
            <a:r>
              <a:rPr lang="de-DE" sz="19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baseline="30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Eph</a:t>
            </a:r>
            <a:r>
              <a:rPr lang="de-DE" sz="19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 	4, 	11 </a:t>
            </a:r>
            <a:r>
              <a:rPr lang="de-DE" sz="19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1900" dirty="0" smtClean="0">
                <a:latin typeface="Bookman Old Style" panose="02050604050505020204" pitchFamily="18" charset="0"/>
              </a:rPr>
              <a:t>Die letzte Teststelle erklärt:	</a:t>
            </a:r>
            <a:r>
              <a:rPr lang="de-DE" sz="19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… zur </a:t>
            </a:r>
            <a:r>
              <a:rPr lang="de-DE" sz="1900" i="1" dirty="0" smtClean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Zurüstung der Heiligen</a:t>
            </a:r>
          </a:p>
          <a:p>
            <a:pPr marL="1250950" indent="-1250950">
              <a:lnSpc>
                <a:spcPts val="27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None/>
              <a:tabLst>
                <a:tab pos="627063" algn="r"/>
                <a:tab pos="896938" algn="r"/>
                <a:tab pos="4572000" algn="l"/>
              </a:tabLst>
            </a:pPr>
            <a:r>
              <a:rPr lang="de-DE" sz="1900" i="1" dirty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	</a:t>
            </a:r>
            <a:r>
              <a:rPr lang="de-DE" sz="1900" i="1" dirty="0" smtClean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			für das Werk des Dienstes, für die </a:t>
            </a:r>
            <a:r>
              <a:rPr lang="de-DE" sz="1900" i="1" dirty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E</a:t>
            </a:r>
            <a:r>
              <a:rPr lang="de-DE" sz="1900" i="1" dirty="0" smtClean="0">
                <a:solidFill>
                  <a:srgbClr val="002060"/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rbauung des Leibes.</a:t>
            </a:r>
            <a:r>
              <a:rPr lang="de-DE" sz="1900" baseline="45000" dirty="0" smtClean="0"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 </a:t>
            </a:r>
            <a:r>
              <a:rPr lang="de-DE" sz="1900" u="sng" baseline="45000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bg1">
                      <a:lumMod val="75000"/>
                    </a:schemeClr>
                  </a:solidFill>
                </a:uFill>
                <a:latin typeface="Bookman Old Style" panose="02050604050505020204" pitchFamily="18" charset="0"/>
              </a:rPr>
              <a:t>7</a:t>
            </a:r>
            <a:endParaRPr lang="de-DE" sz="1900" u="sng" baseline="45000" dirty="0" smtClean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Diagonal liegende Ecken des Rechtecks schneiden 9"/>
          <p:cNvSpPr/>
          <p:nvPr/>
        </p:nvSpPr>
        <p:spPr>
          <a:xfrm>
            <a:off x="1821000" y="5679525"/>
            <a:ext cx="10273476" cy="864000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180000" bIns="0" rtlCol="0" anchor="t" anchorCtr="0"/>
          <a:lstStyle/>
          <a:p>
            <a:pPr>
              <a:buClr>
                <a:srgbClr val="C00000"/>
              </a:buClr>
              <a:buSzPct val="85000"/>
              <a:tabLst>
                <a:tab pos="182563" algn="l"/>
              </a:tabLst>
            </a:pPr>
            <a:r>
              <a:rPr lang="de-DE" sz="1900" u="sng" baseline="25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7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	Der „Evangelist“ rüstet die Heiligen für ihren Dienst zu. Dies wirkt sich auf die Bereitschaft zum 	Sprechen über das Evangelium aus. Diese Bereitschaft ist Bestandteil der geistl. Waffenrüstung </a:t>
            </a:r>
            <a:r>
              <a:rPr lang="de-DE" sz="1500" baseline="30000" dirty="0" err="1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Eph</a:t>
            </a:r>
            <a:r>
              <a:rPr lang="de-DE" sz="1500" baseline="300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6,15 </a:t>
            </a:r>
          </a:p>
        </p:txBody>
      </p:sp>
      <p:sp>
        <p:nvSpPr>
          <p:cNvPr id="14" name="Rechteck 13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A 	Mein Evangeliumsverständnis: … mehr als meine Bekehrung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7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7557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r Verbinder 15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Grafik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8" name="Gerader Verbinder 7"/>
          <p:cNvCxnSpPr/>
          <p:nvPr/>
        </p:nvCxnSpPr>
        <p:spPr>
          <a:xfrm>
            <a:off x="373790" y="5494764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nhaltsplatzhalter 2"/>
          <p:cNvSpPr txBox="1">
            <a:spLocks/>
          </p:cNvSpPr>
          <p:nvPr/>
        </p:nvSpPr>
        <p:spPr>
          <a:xfrm>
            <a:off x="373790" y="562750"/>
            <a:ext cx="6441544" cy="4945764"/>
          </a:xfrm>
          <a:prstGeom prst="rect">
            <a:avLst/>
          </a:prstGeom>
          <a:ln>
            <a:noFill/>
          </a:ln>
        </p:spPr>
        <p:txBody>
          <a:bodyPr vert="horz" lIns="180000" tIns="180000" rIns="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700"/>
              </a:lnSpc>
              <a:spcBef>
                <a:spcPts val="1200"/>
              </a:spcBef>
              <a:buSzPct val="95000"/>
              <a:buNone/>
              <a:tabLst>
                <a:tab pos="623888" algn="l"/>
                <a:tab pos="1166813" algn="l"/>
              </a:tabLst>
            </a:pPr>
            <a:endParaRPr lang="de-DE" sz="2200" dirty="0" smtClean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896938" indent="-896938">
              <a:lnSpc>
                <a:spcPts val="2700"/>
              </a:lnSpc>
              <a:spcBef>
                <a:spcPts val="1200"/>
              </a:spcBef>
              <a:buSzPct val="95000"/>
              <a:buNone/>
            </a:pPr>
            <a:r>
              <a:rPr lang="de-DE" sz="21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A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>
                <a:latin typeface="Bookman Old Style" panose="02050604050505020204" pitchFamily="18" charset="0"/>
              </a:rPr>
              <a:t>Mein Evangeliumsverständnis:</a:t>
            </a:r>
          </a:p>
          <a:p>
            <a:pPr marL="896938" indent="0">
              <a:lnSpc>
                <a:spcPts val="2700"/>
              </a:lnSpc>
              <a:spcBef>
                <a:spcPts val="600"/>
              </a:spcBef>
              <a:buSzPct val="95000"/>
              <a:buNone/>
            </a:pPr>
            <a:r>
              <a:rPr lang="de-DE" sz="2200" dirty="0">
                <a:latin typeface="Bookman Old Style" panose="02050604050505020204" pitchFamily="18" charset="0"/>
              </a:rPr>
              <a:t>Der Herr will mit seinem Evangelium mehr als meine Bekehrung wirken. </a:t>
            </a:r>
          </a:p>
          <a:p>
            <a:pPr marL="893763" indent="-893763">
              <a:lnSpc>
                <a:spcPts val="2700"/>
              </a:lnSpc>
              <a:spcBef>
                <a:spcPts val="2400"/>
              </a:spcBef>
              <a:buSzPct val="95000"/>
              <a:buNone/>
              <a:tabLst>
                <a:tab pos="5653088" algn="r"/>
              </a:tabLst>
            </a:pPr>
            <a:r>
              <a:rPr lang="de-DE" sz="21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B</a:t>
            </a:r>
            <a:r>
              <a:rPr lang="de-DE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Das Leben </a:t>
            </a:r>
            <a:r>
              <a:rPr lang="de-DE" sz="2200" u="sng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im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 Evangelium;</a:t>
            </a:r>
            <a:endParaRPr lang="de-DE" sz="2000" dirty="0" smtClean="0">
              <a:solidFill>
                <a:srgbClr val="AA0000"/>
              </a:solidFill>
              <a:latin typeface="Bookman Old Style" panose="02050604050505020204" pitchFamily="18" charset="0"/>
            </a:endParaRPr>
          </a:p>
          <a:p>
            <a:pPr marL="1165225" indent="-271463">
              <a:lnSpc>
                <a:spcPts val="2700"/>
              </a:lnSpc>
              <a:spcBef>
                <a:spcPts val="600"/>
              </a:spcBef>
              <a:buClr>
                <a:srgbClr val="AA0000"/>
              </a:buClr>
              <a:buSzPct val="85000"/>
              <a:buFont typeface="Symbol" panose="05050102010706020507" pitchFamily="18" charset="2"/>
              <a:buChar char="-"/>
              <a:tabLst>
                <a:tab pos="5653088" algn="r"/>
              </a:tabLst>
            </a:pP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in seinem Umfang,</a:t>
            </a:r>
          </a:p>
          <a:p>
            <a:pPr marL="1165225" indent="-271463">
              <a:lnSpc>
                <a:spcPts val="2700"/>
              </a:lnSpc>
              <a:spcBef>
                <a:spcPts val="0"/>
              </a:spcBef>
              <a:buClr>
                <a:srgbClr val="AA0000"/>
              </a:buClr>
              <a:buSzPct val="85000"/>
              <a:buFont typeface="Symbol" panose="05050102010706020507" pitchFamily="18" charset="2"/>
              <a:buChar char="-"/>
              <a:tabLst>
                <a:tab pos="5653088" algn="r"/>
              </a:tabLst>
            </a:pPr>
            <a:r>
              <a:rPr lang="de-DE" sz="20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in seinem Kern.</a:t>
            </a:r>
            <a:r>
              <a:rPr lang="de-D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marL="893763" indent="-893763">
              <a:lnSpc>
                <a:spcPts val="2700"/>
              </a:lnSpc>
              <a:spcBef>
                <a:spcPts val="2400"/>
              </a:spcBef>
              <a:buSzPct val="95000"/>
              <a:buNone/>
            </a:pPr>
            <a:r>
              <a:rPr lang="de-DE" sz="2100" baseline="4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>Teil C</a:t>
            </a:r>
            <a:r>
              <a:rPr lang="de-DE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	</a:t>
            </a:r>
            <a:r>
              <a:rPr lang="de-DE" sz="2200" dirty="0" smtClean="0">
                <a:latin typeface="Bookman Old Style" panose="02050604050505020204" pitchFamily="18" charset="0"/>
              </a:rPr>
              <a:t>Die Menschenfurcht</a:t>
            </a:r>
            <a:endParaRPr lang="de-DE" sz="2000" dirty="0" smtClean="0">
              <a:latin typeface="Bookman Old Style" panose="02050604050505020204" pitchFamily="18" charset="0"/>
            </a:endParaRPr>
          </a:p>
          <a:p>
            <a:pPr marL="1162050" indent="-268288">
              <a:lnSpc>
                <a:spcPts val="2700"/>
              </a:lnSpc>
              <a:spcBef>
                <a:spcPts val="600"/>
              </a:spcBef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biblisch verstehen, </a:t>
            </a:r>
          </a:p>
          <a:p>
            <a:pPr marL="1162050" indent="-268288">
              <a:lnSpc>
                <a:spcPts val="2700"/>
              </a:lnSpc>
              <a:spcBef>
                <a:spcPts val="0"/>
              </a:spcBef>
              <a:buSzPct val="85000"/>
              <a:buFont typeface="Symbol" panose="05050102010706020507" pitchFamily="18" charset="2"/>
              <a:buChar char="-"/>
            </a:pPr>
            <a:r>
              <a:rPr lang="de-DE" sz="2000" dirty="0" smtClean="0">
                <a:latin typeface="Bookman Old Style" panose="02050604050505020204" pitchFamily="18" charset="0"/>
              </a:rPr>
              <a:t>im Glauben überwinden</a:t>
            </a:r>
            <a:r>
              <a:rPr lang="de-D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.</a:t>
            </a:r>
          </a:p>
          <a:p>
            <a:pPr marL="444500" lvl="2" indent="0" algn="just">
              <a:lnSpc>
                <a:spcPts val="2000"/>
              </a:lnSpc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80000"/>
              <a:buNone/>
              <a:tabLst>
                <a:tab pos="808038" algn="l"/>
                <a:tab pos="3317875" algn="l"/>
              </a:tabLst>
            </a:pPr>
            <a:r>
              <a:rPr lang="de-DE" sz="1900" dirty="0" smtClean="0">
                <a:latin typeface="Bookman Old Style" panose="02050604050505020204" pitchFamily="18" charset="0"/>
              </a:rPr>
              <a:t>	</a:t>
            </a:r>
          </a:p>
        </p:txBody>
      </p:sp>
      <p:pic>
        <p:nvPicPr>
          <p:cNvPr id="12" name="Picture 2" descr="clear glass jar on boo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03" b="8147"/>
          <a:stretch/>
        </p:blipFill>
        <p:spPr bwMode="auto">
          <a:xfrm>
            <a:off x="6815334" y="954000"/>
            <a:ext cx="4320561" cy="453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feld 13"/>
          <p:cNvSpPr txBox="1"/>
          <p:nvPr/>
        </p:nvSpPr>
        <p:spPr>
          <a:xfrm>
            <a:off x="6833626" y="5192058"/>
            <a:ext cx="2619067" cy="303165"/>
          </a:xfrm>
          <a:prstGeom prst="rect">
            <a:avLst/>
          </a:prstGeom>
          <a:noFill/>
          <a:ln>
            <a:noFill/>
          </a:ln>
        </p:spPr>
        <p:txBody>
          <a:bodyPr vert="horz" wrap="square" lIns="36000" tIns="36000" rIns="36000" bIns="36000" rtlCol="0" anchor="b" anchorCtr="0">
            <a:noAutofit/>
          </a:bodyPr>
          <a:lstStyle/>
          <a:p>
            <a:pPr marL="0" indent="0">
              <a:spcBef>
                <a:spcPts val="600"/>
              </a:spcBef>
              <a:buNone/>
              <a:tabLst>
                <a:tab pos="0" algn="l"/>
              </a:tabLst>
            </a:pPr>
            <a:r>
              <a:rPr lang="de-DE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Quelle: Daniel </a:t>
            </a:r>
            <a:r>
              <a:rPr lang="de-DE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Öberg</a:t>
            </a:r>
            <a:r>
              <a:rPr lang="de-DE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, </a:t>
            </a:r>
            <a:r>
              <a:rPr lang="de-DE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unsplash</a:t>
            </a:r>
            <a:endParaRPr lang="de-DE" sz="1100" dirty="0" smtClean="0">
              <a:solidFill>
                <a:schemeClr val="tx1">
                  <a:lumMod val="50000"/>
                  <a:lumOff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8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031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2"/>
          <p:cNvSpPr txBox="1">
            <a:spLocks/>
          </p:cNvSpPr>
          <p:nvPr/>
        </p:nvSpPr>
        <p:spPr>
          <a:xfrm>
            <a:off x="373790" y="653493"/>
            <a:ext cx="11481870" cy="5028894"/>
          </a:xfrm>
          <a:prstGeom prst="rect">
            <a:avLst/>
          </a:prstGeom>
          <a:ln>
            <a:noFill/>
          </a:ln>
        </p:spPr>
        <p:txBody>
          <a:bodyPr vert="horz" lIns="180000" tIns="180000" rIns="180000" bIns="180000" rtlCol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700"/>
              </a:lnSpc>
              <a:spcBef>
                <a:spcPts val="0"/>
              </a:spcBef>
              <a:buSzPct val="95000"/>
              <a:buNone/>
              <a:tabLst>
                <a:tab pos="623888" algn="l"/>
                <a:tab pos="1166813" algn="l"/>
              </a:tabLst>
            </a:pP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</a:rPr>
              <a:t>Der rote Faden des Evangeliums im Brief an die Römer;</a:t>
            </a:r>
          </a:p>
          <a:p>
            <a:pPr marL="0" indent="0">
              <a:lnSpc>
                <a:spcPts val="2700"/>
              </a:lnSpc>
              <a:spcBef>
                <a:spcPts val="600"/>
              </a:spcBef>
              <a:buSzPct val="95000"/>
              <a:buNone/>
              <a:tabLst>
                <a:tab pos="623888" algn="l"/>
                <a:tab pos="1166813" algn="l"/>
              </a:tabLst>
            </a:pPr>
            <a:endParaRPr lang="de-DE" sz="2200" dirty="0" smtClean="0">
              <a:solidFill>
                <a:srgbClr val="AA0000"/>
              </a:solidFill>
              <a:latin typeface="Bookman Old Style" panose="0205060405050502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ts val="2700"/>
              </a:lnSpc>
              <a:spcBef>
                <a:spcPts val="600"/>
              </a:spcBef>
              <a:buSzPct val="95000"/>
              <a:buNone/>
              <a:tabLst>
                <a:tab pos="623888" algn="l"/>
                <a:tab pos="1166813" algn="l"/>
              </a:tabLst>
            </a:pP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Der </a:t>
            </a:r>
            <a:r>
              <a:rPr lang="de-DE" sz="2200" u="sng" dirty="0" smtClean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Umfang</a:t>
            </a:r>
            <a:r>
              <a:rPr lang="de-DE" sz="2200" dirty="0" smtClean="0">
                <a:solidFill>
                  <a:srgbClr val="AA0000"/>
                </a:solidFill>
                <a:latin typeface="Bookman Old Style" panose="02050604050505020204" pitchFamily="18" charset="0"/>
                <a:cs typeface="Calibri" panose="020F0502020204030204" pitchFamily="34" charset="0"/>
              </a:rPr>
              <a:t> des Evangeliums.</a:t>
            </a:r>
            <a:endParaRPr lang="de-DE" sz="1900" dirty="0" smtClean="0">
              <a:latin typeface="Bookman Old Style" panose="02050604050505020204" pitchFamily="18" charset="0"/>
              <a:cs typeface="Calibri" panose="020F0502020204030204" pitchFamily="34" charset="0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373790" y="549000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1844" y="188999"/>
            <a:ext cx="453815" cy="296023"/>
          </a:xfrm>
          <a:prstGeom prst="rect">
            <a:avLst/>
          </a:prstGeom>
        </p:spPr>
      </p:pic>
      <p:cxnSp>
        <p:nvCxnSpPr>
          <p:cNvPr id="7" name="Gerader Verbinder 6"/>
          <p:cNvCxnSpPr/>
          <p:nvPr/>
        </p:nvCxnSpPr>
        <p:spPr>
          <a:xfrm>
            <a:off x="373790" y="5499029"/>
            <a:ext cx="11482210" cy="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fik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000" y="1681874"/>
            <a:ext cx="5310000" cy="3812884"/>
          </a:xfrm>
          <a:prstGeom prst="rect">
            <a:avLst/>
          </a:prstGeom>
        </p:spPr>
      </p:pic>
      <p:sp>
        <p:nvSpPr>
          <p:cNvPr id="21" name="Titel 1"/>
          <p:cNvSpPr txBox="1">
            <a:spLocks/>
          </p:cNvSpPr>
          <p:nvPr/>
        </p:nvSpPr>
        <p:spPr>
          <a:xfrm>
            <a:off x="9145538" y="5168337"/>
            <a:ext cx="1767862" cy="34965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7002463" algn="l"/>
              </a:tabLst>
            </a:pPr>
            <a:r>
              <a:rPr lang="de-DE" sz="1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Kolosseum in Rom</a:t>
            </a:r>
          </a:p>
          <a:p>
            <a:pPr algn="l">
              <a:tabLst>
                <a:tab pos="7002463" algn="l"/>
              </a:tabLst>
            </a:pPr>
            <a:r>
              <a:rPr lang="de-DE" sz="1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Mauricio A., Pixabay</a:t>
            </a:r>
            <a:endParaRPr lang="de-DE" sz="1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63880" y="188999"/>
            <a:ext cx="7512120" cy="296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pPr>
              <a:spcBef>
                <a:spcPts val="100"/>
              </a:spcBef>
              <a:tabLst>
                <a:tab pos="1257300" algn="l"/>
              </a:tabLst>
            </a:pPr>
            <a:r>
              <a:rPr 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Teil B 	Das Leben im Evangelium; in seinem Umfang. 	</a:t>
            </a:r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Diagonal liegende Ecken des Rechtecks schneiden 13"/>
          <p:cNvSpPr/>
          <p:nvPr/>
        </p:nvSpPr>
        <p:spPr>
          <a:xfrm>
            <a:off x="544934" y="5681397"/>
            <a:ext cx="11291779" cy="835760"/>
          </a:xfrm>
          <a:prstGeom prst="snip2DiagRect">
            <a:avLst>
              <a:gd name="adj1" fmla="val 0"/>
              <a:gd name="adj2" fmla="val 457"/>
            </a:avLst>
          </a:prstGeom>
          <a:solidFill>
            <a:schemeClr val="bg1"/>
          </a:solidFill>
          <a:ln w="12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/>
          <a:lstStyle/>
          <a:p>
            <a:pPr>
              <a:buClr>
                <a:srgbClr val="C00000"/>
              </a:buClr>
              <a:buSzPct val="85000"/>
            </a:pP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Mit dem neutestamentlichen Brief an die Christen/die Gemeinde in Rom</a:t>
            </a:r>
          </a:p>
          <a:p>
            <a:pPr>
              <a:buClr>
                <a:srgbClr val="C00000"/>
              </a:buClr>
              <a:buSzPct val="85000"/>
            </a:pPr>
            <a:r>
              <a:rPr lang="de-DE" sz="1500" dirty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d</a:t>
            </a:r>
            <a:r>
              <a:rPr lang="de-DE" sz="1500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ürfen wir die umfassendste Gesamtdarstellung des Evangeliums in einem Buch lesen und verstehen.</a:t>
            </a:r>
          </a:p>
        </p:txBody>
      </p:sp>
      <p:sp>
        <p:nvSpPr>
          <p:cNvPr id="15" name="Foliennummernplatzhalter 4"/>
          <p:cNvSpPr txBox="1">
            <a:spLocks/>
          </p:cNvSpPr>
          <p:nvPr/>
        </p:nvSpPr>
        <p:spPr>
          <a:xfrm>
            <a:off x="7925266" y="239245"/>
            <a:ext cx="3355928" cy="206022"/>
          </a:xfrm>
          <a:prstGeom prst="rect">
            <a:avLst/>
          </a:prstGeom>
        </p:spPr>
        <p:txBody>
          <a:bodyPr wrap="none" lIns="0" tIns="0" rIns="0" bIns="0" anchor="b" anchorCtr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Sonntag_26.09.21_Gemeinde </a:t>
            </a:r>
            <a:r>
              <a:rPr lang="de-DE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Mühlen_Folie</a:t>
            </a:r>
            <a:r>
              <a:rPr lang="de-DE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   </a:t>
            </a:r>
            <a:fld id="{97557D0C-B773-42A5-BA37-8215996C480D}" type="slidenum">
              <a:rPr lang="de-DE" sz="140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pPr algn="r"/>
              <a:t>9</a:t>
            </a:fld>
            <a:endParaRPr lang="de-DE" sz="14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9624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Larissa">
  <a:themeElements>
    <a:clrScheme name="Benutzerdefinier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>
            <a:lumMod val="95000"/>
          </a:schemeClr>
        </a:solidFill>
        <a:ln>
          <a:noFill/>
        </a:ln>
      </a:spPr>
      <a:bodyPr vert="horz" wrap="square" lIns="432000" tIns="45720" rIns="90000" bIns="45720" rtlCol="0" anchor="ctr" anchorCtr="0">
        <a:normAutofit/>
      </a:bodyPr>
      <a:lstStyle>
        <a:defPPr marL="0" indent="0">
          <a:spcBef>
            <a:spcPts val="600"/>
          </a:spcBef>
          <a:buNone/>
          <a:tabLst>
            <a:tab pos="0" algn="l"/>
          </a:tabLst>
          <a:defRPr sz="2200" dirty="0" smtClean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1377</Words>
  <Application>Microsoft Office PowerPoint</Application>
  <PresentationFormat>Breitbild</PresentationFormat>
  <Paragraphs>157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Algerian</vt:lpstr>
      <vt:lpstr>Arial</vt:lpstr>
      <vt:lpstr>Bookman Old Style</vt:lpstr>
      <vt:lpstr>Calibri</vt:lpstr>
      <vt:lpstr>Symbol</vt:lpstr>
      <vt:lpstr>Times New Roman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privat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asdfasdf</dc:title>
  <dc:creator>N.N.</dc:creator>
  <cp:lastModifiedBy>Markus Schulze</cp:lastModifiedBy>
  <cp:revision>3330</cp:revision>
  <cp:lastPrinted>2021-09-25T22:01:47Z</cp:lastPrinted>
  <dcterms:created xsi:type="dcterms:W3CDTF">2016-06-05T18:27:09Z</dcterms:created>
  <dcterms:modified xsi:type="dcterms:W3CDTF">2021-09-25T22:44:42Z</dcterms:modified>
</cp:coreProperties>
</file>