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sldIdLst>
    <p:sldId id="266" r:id="rId3"/>
    <p:sldId id="263" r:id="rId4"/>
    <p:sldId id="292" r:id="rId5"/>
    <p:sldId id="284" r:id="rId6"/>
    <p:sldId id="282" r:id="rId7"/>
    <p:sldId id="293" r:id="rId8"/>
    <p:sldId id="285" r:id="rId9"/>
    <p:sldId id="286" r:id="rId10"/>
    <p:sldId id="283" r:id="rId11"/>
    <p:sldId id="287" r:id="rId12"/>
    <p:sldId id="288" r:id="rId13"/>
    <p:sldId id="289" r:id="rId14"/>
    <p:sldId id="290" r:id="rId15"/>
    <p:sldId id="291" r:id="rId16"/>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32" autoAdjust="0"/>
  </p:normalViewPr>
  <p:slideViewPr>
    <p:cSldViewPr>
      <p:cViewPr>
        <p:scale>
          <a:sx n="110" d="100"/>
          <a:sy n="110" d="100"/>
        </p:scale>
        <p:origin x="-720"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6/23/2019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‹Nr.›</a:t>
            </a:fld>
            <a:endParaRPr lang="en-US"/>
          </a:p>
        </p:txBody>
      </p:sp>
    </p:spTree>
    <p:extLst>
      <p:ext uri="{BB962C8B-B14F-4D97-AF65-F5344CB8AC3E}">
        <p14:creationId xmlns:p14="http://schemas.microsoft.com/office/powerpoint/2010/main" val="413179174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de-DE" sz="1200" kern="1200" dirty="0" smtClean="0">
                <a:solidFill>
                  <a:schemeClr val="tx1"/>
                </a:solidFill>
                <a:latin typeface="+mn-lt"/>
                <a:ea typeface="+mn-ea"/>
                <a:cs typeface="+mn-cs"/>
              </a:rPr>
              <a:t>Fügen Sie eine Karte des Lands ein.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4" name="Group 13"/>
          <p:cNvGrpSpPr/>
          <p:nvPr/>
        </p:nvGrpSpPr>
        <p:grpSpPr>
          <a:xfrm>
            <a:off x="0" y="0"/>
            <a:ext cx="9163050" cy="6858000"/>
            <a:chOff x="0" y="0"/>
            <a:chExt cx="9163050" cy="6858000"/>
          </a:xfrm>
        </p:grpSpPr>
        <p:pic>
          <p:nvPicPr>
            <p:cNvPr id="7" name="Rectangle 6"/>
            <p:cNvPicPr>
              <a:picLocks noChangeAspect="1"/>
            </p:cNvPicPr>
            <p:nvPr/>
          </p:nvPicPr>
          <p:blipFill>
            <a:blip r:embed="rId2"/>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de-DE" smtClean="0"/>
              <a:t>Titelmasterformat durch Klicken bearbeiten</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pPr/>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ECA-4C16-4208-B374-27591EF545A3}"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accent6">
            <a:shade val="1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p:txBody>
          <a:bodyPr/>
          <a:lstStyle/>
          <a:p>
            <a:fld id="{22B01318-6ABD-4BDD-BBB0-D5B124F36B42}" type="datetimeFigureOut">
              <a:rPr lang="en-US" smtClean="0"/>
              <a:pPr/>
              <a:t>6/23/2019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22B01318-6ABD-4BDD-BBB0-D5B124F36B42}" type="datetimeFigureOut">
              <a:rPr lang="en-US" smtClean="0"/>
              <a:pPr/>
              <a:t>6/23/2019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pPr/>
              <a:t>6/23/2019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22B01318-6ABD-4BDD-BBB0-D5B124F36B42}" type="datetimeFigureOut">
              <a:rPr lang="en-US" smtClean="0"/>
              <a:pPr/>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22B01318-6ABD-4BDD-BBB0-D5B124F36B42}" type="datetimeFigureOut">
              <a:rPr lang="en-US" smtClean="0"/>
              <a:pPr/>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1"/>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27013"/>
            <a:ext cx="8229600" cy="1143000"/>
          </a:xfrm>
          <a:prstGeom prst="rect">
            <a:avLst/>
          </a:prstGeom>
        </p:spPr>
        <p:txBody>
          <a:bodyPr vert="horz" rtlCol="0" anchor="b" anchorCtr="0">
            <a:normAutofit/>
          </a:bodyPr>
          <a:lstStyle/>
          <a:p>
            <a:r>
              <a:rPr lang="de-DE" smtClean="0"/>
              <a:t>Titelmasterformat durch Klicken bearbeiten</a:t>
            </a:r>
            <a:endParaRPr lang="en-US"/>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22B01318-6ABD-4BDD-BBB0-D5B124F36B42}" type="datetimeFigureOut">
              <a:rPr lang="en-US" smtClean="0">
                <a:solidFill>
                  <a:schemeClr val="bg1"/>
                </a:solidFill>
              </a:rPr>
              <a:pPr/>
              <a:t>6/23/2019</a:t>
            </a:fld>
            <a:endParaRPr lang="en-US">
              <a:solidFill>
                <a:schemeClr val="bg1"/>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en-US">
              <a:solidFill>
                <a:schemeClr val="bg1"/>
              </a:solidFill>
            </a:endParaRPr>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62D56ECA-4C16-4208-B374-27591EF545A3}" type="slidenum">
              <a:rPr lang="en-US" smtClean="0">
                <a:solidFill>
                  <a:schemeClr val="bg1"/>
                </a:solidFill>
              </a:rPr>
              <a:pPr/>
              <a:t>‹Nr.›</a:t>
            </a:fld>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Font typeface="Arial"/>
        <a:buChar char="•"/>
        <a:defRPr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google.de/url?sa=i&amp;rct=j&amp;q=&amp;esrc=s&amp;source=images&amp;cd=&amp;cad=rja&amp;uact=8&amp;ved=2ahUKEwi2reT_4v3iAhURKVAKHRb_B6EQjRx6BAgBEAU&amp;url=/url?sa%3Di%26rct%3Dj%26q%3D%26esrc%3Ds%26source%3Dimages%26cd%3D%26ved%3D%26url%3Dhttps%3A%2F%2Fde.123rf.com%2Fphoto_36432522_retro-comic-stil-karikatur-gl%25C3%25BCcklicher-mensch.html%26psig%3DAOvVaw3CNIsmdoI5h6yiScgrtiT5%26ust%3D1561316395543721&amp;psig=AOvVaw3CNIsmdoI5h6yiScgrtiT5&amp;ust=1561316395543721" TargetMode="External"/><Relationship Id="rId5" Type="http://schemas.openxmlformats.org/officeDocument/2006/relationships/hyperlink" Target="https://www.google.de/imgres?imgurl=https://previews.123rf.com/images/lineartestpilot/lineartestpilot1502/lineartestpilot150205868/36432522-retro-comic-stil-karikatur-gl%C3%BCcklicher-mensch.jpg&amp;imgrefurl=https://de.123rf.com/photo_36432522_retro-comic-stil-karikatur-gl%C3%BCcklicher-mensch.html&amp;docid=h2l-4X0lF52SMM&amp;tbnid=vV1bkxExn8RpOM:&amp;vet=10ahUKEwjEsaX64v3iAhUDLlAKHbMcBPEQMwhWKAIwAg..i&amp;w=1300&amp;h=1300&amp;hl=de&amp;bih=1051&amp;biw=1600&amp;q=mensch%20comic&amp;ved=0ahUKEwjEsaX64v3iAhUDLlAKHbMcBPEQMwhWKAIwAg&amp;iact=mrc&amp;uact=8"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google.de/url?sa=i&amp;rct=j&amp;q=&amp;esrc=s&amp;source=images&amp;cd=&amp;cad=rja&amp;uact=8&amp;ved=2ahUKEwi2reT_4v3iAhURKVAKHRb_B6EQjRx6BAgBEAU&amp;url=/url?sa%3Di%26rct%3Dj%26q%3D%26esrc%3Ds%26source%3Dimages%26cd%3D%26ved%3D%26url%3Dhttps%3A%2F%2Fde.123rf.com%2Fphoto_36432522_retro-comic-stil-karikatur-gl%25C3%25BCcklicher-mensch.html%26psig%3DAOvVaw3CNIsmdoI5h6yiScgrtiT5%26ust%3D1561316395543721&amp;psig=AOvVaw3CNIsmdoI5h6yiScgrtiT5&amp;ust=1561316395543721" TargetMode="External"/><Relationship Id="rId5" Type="http://schemas.openxmlformats.org/officeDocument/2006/relationships/hyperlink" Target="https://www.google.de/imgres?imgurl=https://previews.123rf.com/images/lineartestpilot/lineartestpilot1502/lineartestpilot150205868/36432522-retro-comic-stil-karikatur-gl%C3%BCcklicher-mensch.jpg&amp;imgrefurl=https://de.123rf.com/photo_36432522_retro-comic-stil-karikatur-gl%C3%BCcklicher-mensch.html&amp;docid=h2l-4X0lF52SMM&amp;tbnid=vV1bkxExn8RpOM:&amp;vet=10ahUKEwjEsaX64v3iAhUDLlAKHbMcBPEQMwhWKAIwAg..i&amp;w=1300&amp;h=1300&amp;hl=de&amp;bih=1051&amp;biw=1600&amp;q=mensch%20comic&amp;ved=0ahUKEwjEsaX64v3iAhUDLlAKHbMcBPEQMwhWKAIwAg&amp;iact=mrc&amp;uact=8"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hteck 6"/>
          <p:cNvSpPr/>
          <p:nvPr/>
        </p:nvSpPr>
        <p:spPr>
          <a:xfrm>
            <a:off x="3203848" y="6021288"/>
            <a:ext cx="2326919" cy="369332"/>
          </a:xfrm>
          <a:prstGeom prst="rect">
            <a:avLst/>
          </a:prstGeom>
        </p:spPr>
        <p:txBody>
          <a:bodyPr wrap="none">
            <a:spAutoFit/>
          </a:bodyPr>
          <a:lstStyle/>
          <a:p>
            <a:r>
              <a:rPr lang="de-DE" b="1" dirty="0" smtClean="0"/>
              <a:t>Sonntag, 23. Juni 2019</a:t>
            </a:r>
            <a:endParaRPr lang="de-DE" b="1" dirty="0"/>
          </a:p>
        </p:txBody>
      </p:sp>
      <p:pic>
        <p:nvPicPr>
          <p:cNvPr id="8"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456" y="6426758"/>
            <a:ext cx="467544" cy="19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144" y="1359074"/>
            <a:ext cx="66214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6289011" y="5442322"/>
            <a:ext cx="1428596" cy="307777"/>
          </a:xfrm>
          <a:prstGeom prst="rect">
            <a:avLst/>
          </a:prstGeom>
        </p:spPr>
        <p:txBody>
          <a:bodyPr wrap="none">
            <a:spAutoFit/>
          </a:bodyPr>
          <a:lstStyle/>
          <a:p>
            <a:r>
              <a:rPr lang="de-DE" sz="1400" dirty="0">
                <a:solidFill>
                  <a:schemeClr val="bg1"/>
                </a:solidFill>
              </a:rPr>
              <a:t>gregoriwanoff.de</a:t>
            </a:r>
          </a:p>
        </p:txBody>
      </p:sp>
    </p:spTree>
    <p:extLst>
      <p:ext uri="{BB962C8B-B14F-4D97-AF65-F5344CB8AC3E}">
        <p14:creationId xmlns:p14="http://schemas.microsoft.com/office/powerpoint/2010/main" val="2799009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34230" y="1484784"/>
            <a:ext cx="8927976" cy="4401205"/>
          </a:xfrm>
          <a:prstGeom prst="rect">
            <a:avLst/>
          </a:prstGeom>
        </p:spPr>
        <p:txBody>
          <a:bodyPr wrap="square">
            <a:spAutoFit/>
          </a:bodyPr>
          <a:lstStyle/>
          <a:p>
            <a:r>
              <a:rPr lang="de-DE" sz="2000" b="1" dirty="0" smtClean="0"/>
              <a:t>1. Johannes </a:t>
            </a:r>
            <a:r>
              <a:rPr lang="de-DE" sz="2000" b="1" dirty="0"/>
              <a:t>2,4-11</a:t>
            </a:r>
          </a:p>
          <a:p>
            <a:r>
              <a:rPr lang="de-DE" sz="2000" dirty="0"/>
              <a:t>Wenn jemand behauptet: »</a:t>
            </a:r>
            <a:r>
              <a:rPr lang="de-DE" sz="2000" b="1" dirty="0"/>
              <a:t>Ich kenne Gott«, hält sich aber nicht an seine Gebote, so ist er ein Lügner; die Wahrheit lebt nicht in ihm</a:t>
            </a:r>
            <a:r>
              <a:rPr lang="de-DE" sz="2000" dirty="0"/>
              <a:t>. Doch wer sich nach dem richtet, was Gott gesagt hat, bei dem ist Gottes Liebe zum Ziel gekommen. Daran erkennen wir, ob wir wirklich mit ihm verbunden sind. Wer von sich sagt, dass er zu ihm gehört, der soll auch so leben, wie Jesus gelebt hat. Was ich euch jetzt schreibe, meine Lieben, ist kein neues Gebot, sondern die Botschaft Gottes, die ihr von Anfang an gehört habt. Und trotzdem ist dieses Gebot neu, weil Christus es verwirklicht hat und ihr jetzt danach lebt. Denn die Finsternis schwindet, und das wahre Licht strahlt schon auf. </a:t>
            </a:r>
            <a:r>
              <a:rPr lang="de-DE" sz="2000" b="1" dirty="0"/>
              <a:t>Wenn nun jemand behauptet, in diesem Licht zu leben, hasst aber seinen Bruder oder seine Schwester, dann lebt er in Wirklichkeit immer noch in der Finsternis.</a:t>
            </a:r>
            <a:r>
              <a:rPr lang="de-DE" sz="2000" dirty="0"/>
              <a:t> Nur wer seine Geschwister liebt, der lebt wirklich im Licht. An ihm lässt sich nichts Anstößiges finden. </a:t>
            </a:r>
            <a:r>
              <a:rPr lang="de-DE" sz="2000" b="1" dirty="0"/>
              <a:t>Wer dagegen seinen Bruder oder seine Schwester hasst, der lebt ganz und gar in der Finsternis und weiß nicht, wohin er geht</a:t>
            </a:r>
            <a:r>
              <a:rPr lang="de-DE" sz="2000" dirty="0"/>
              <a:t>. </a:t>
            </a:r>
          </a:p>
        </p:txBody>
      </p:sp>
    </p:spTree>
    <p:extLst>
      <p:ext uri="{BB962C8B-B14F-4D97-AF65-F5344CB8AC3E}">
        <p14:creationId xmlns:p14="http://schemas.microsoft.com/office/powerpoint/2010/main" val="3434691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04445" y="1484784"/>
            <a:ext cx="8927976" cy="954107"/>
          </a:xfrm>
          <a:prstGeom prst="rect">
            <a:avLst/>
          </a:prstGeom>
        </p:spPr>
        <p:txBody>
          <a:bodyPr wrap="square">
            <a:spAutoFit/>
          </a:bodyPr>
          <a:lstStyle/>
          <a:p>
            <a:r>
              <a:rPr lang="de-DE" sz="2800" b="1" dirty="0"/>
              <a:t>Matthäus </a:t>
            </a:r>
            <a:r>
              <a:rPr lang="de-DE" sz="2800" b="1" dirty="0" smtClean="0"/>
              <a:t>18,15-17:</a:t>
            </a:r>
            <a:r>
              <a:rPr lang="de-DE" sz="2800" dirty="0" smtClean="0"/>
              <a:t> </a:t>
            </a:r>
            <a:r>
              <a:rPr lang="de-DE" sz="2800" dirty="0"/>
              <a:t>Wenn Dein Bruder gegen Sich sündigt, so geh hin, überführe ihn zwischen Dir und ihm </a:t>
            </a:r>
            <a:r>
              <a:rPr lang="de-DE" sz="2800" dirty="0" smtClean="0"/>
              <a:t>allein.</a:t>
            </a:r>
            <a:endParaRPr lang="de-DE" sz="2800" dirty="0"/>
          </a:p>
        </p:txBody>
      </p:sp>
      <p:sp>
        <p:nvSpPr>
          <p:cNvPr id="5" name="Rechteck 4"/>
          <p:cNvSpPr/>
          <p:nvPr/>
        </p:nvSpPr>
        <p:spPr>
          <a:xfrm>
            <a:off x="139997" y="2636912"/>
            <a:ext cx="8927976" cy="523220"/>
          </a:xfrm>
          <a:prstGeom prst="rect">
            <a:avLst/>
          </a:prstGeom>
        </p:spPr>
        <p:txBody>
          <a:bodyPr wrap="square">
            <a:spAutoFit/>
          </a:bodyPr>
          <a:lstStyle/>
          <a:p>
            <a:r>
              <a:rPr lang="de-DE" sz="2800" dirty="0" smtClean="0"/>
              <a:t>Wenn </a:t>
            </a:r>
            <a:r>
              <a:rPr lang="de-DE" sz="2800" dirty="0"/>
              <a:t>er auf Dich hört, so hast Du Deinen Bruder </a:t>
            </a:r>
            <a:r>
              <a:rPr lang="de-DE" sz="2800" dirty="0" smtClean="0"/>
              <a:t>gewonnen.</a:t>
            </a:r>
            <a:endParaRPr lang="de-DE" sz="2800" dirty="0"/>
          </a:p>
        </p:txBody>
      </p:sp>
      <p:sp>
        <p:nvSpPr>
          <p:cNvPr id="8" name="Rechteck 7"/>
          <p:cNvSpPr/>
          <p:nvPr/>
        </p:nvSpPr>
        <p:spPr>
          <a:xfrm>
            <a:off x="184715" y="5003296"/>
            <a:ext cx="8847706" cy="1384995"/>
          </a:xfrm>
          <a:prstGeom prst="rect">
            <a:avLst/>
          </a:prstGeom>
        </p:spPr>
        <p:txBody>
          <a:bodyPr wrap="square">
            <a:spAutoFit/>
          </a:bodyPr>
          <a:lstStyle/>
          <a:p>
            <a:r>
              <a:rPr lang="de-DE" sz="2800" dirty="0"/>
              <a:t>Wenn er aber nicht auf sie hören wird, so sage es der </a:t>
            </a:r>
            <a:r>
              <a:rPr lang="de-DE" sz="2800" dirty="0" err="1" smtClean="0"/>
              <a:t>Ge-meinde</a:t>
            </a:r>
            <a:r>
              <a:rPr lang="de-DE" sz="2800" dirty="0" smtClean="0"/>
              <a:t>; </a:t>
            </a:r>
            <a:r>
              <a:rPr lang="de-DE" sz="2800" dirty="0"/>
              <a:t>wenn er aber auch auf die Gemeinde nicht hören wird, so sei er dir wie der Heide und der </a:t>
            </a:r>
            <a:r>
              <a:rPr lang="de-DE" sz="2800" dirty="0" smtClean="0"/>
              <a:t>Zöllner.</a:t>
            </a:r>
            <a:endParaRPr lang="de-DE" sz="2800" dirty="0"/>
          </a:p>
        </p:txBody>
      </p:sp>
      <p:sp>
        <p:nvSpPr>
          <p:cNvPr id="9" name="Rechteck 8"/>
          <p:cNvSpPr/>
          <p:nvPr/>
        </p:nvSpPr>
        <p:spPr>
          <a:xfrm>
            <a:off x="139997" y="3429000"/>
            <a:ext cx="8903915" cy="1384995"/>
          </a:xfrm>
          <a:prstGeom prst="rect">
            <a:avLst/>
          </a:prstGeom>
        </p:spPr>
        <p:txBody>
          <a:bodyPr wrap="square">
            <a:spAutoFit/>
          </a:bodyPr>
          <a:lstStyle/>
          <a:p>
            <a:r>
              <a:rPr lang="de-DE" sz="2800" dirty="0"/>
              <a:t>Wenn er aber nicht hört, so nimm noch einen oder zwei mit dir, damit aus zweier oder dreier Zeugen Mund jede Sache bestätigt werde! </a:t>
            </a:r>
          </a:p>
        </p:txBody>
      </p:sp>
    </p:spTree>
    <p:extLst>
      <p:ext uri="{BB962C8B-B14F-4D97-AF65-F5344CB8AC3E}">
        <p14:creationId xmlns:p14="http://schemas.microsoft.com/office/powerpoint/2010/main" val="2239329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27967" y="2307018"/>
            <a:ext cx="8927976" cy="2246769"/>
          </a:xfrm>
          <a:prstGeom prst="rect">
            <a:avLst/>
          </a:prstGeom>
        </p:spPr>
        <p:txBody>
          <a:bodyPr wrap="square">
            <a:spAutoFit/>
          </a:bodyPr>
          <a:lstStyle/>
          <a:p>
            <a:r>
              <a:rPr lang="de-DE" sz="2800" b="1" dirty="0"/>
              <a:t>2. Korinther </a:t>
            </a:r>
            <a:r>
              <a:rPr lang="de-DE" sz="2800" b="1" dirty="0" smtClean="0"/>
              <a:t>2,10+11:</a:t>
            </a:r>
            <a:r>
              <a:rPr lang="de-DE" sz="2800" dirty="0" smtClean="0"/>
              <a:t> </a:t>
            </a:r>
            <a:r>
              <a:rPr lang="de-DE" sz="2800" dirty="0"/>
              <a:t>Wem ihr verzeiht, dem verzeihe ich auch. Wenn ich hier überhaupt etwas zu verzeihen hatte, so habe ich es um euretwillen vor Christus getan. Der Satan </a:t>
            </a:r>
            <a:r>
              <a:rPr lang="de-DE" sz="2800" b="1" dirty="0"/>
              <a:t>soll uns nicht überlisten</a:t>
            </a:r>
            <a:r>
              <a:rPr lang="de-DE" sz="2800" dirty="0"/>
              <a:t>. Wir wissen doch genau, was für Absichten er verfolgt! </a:t>
            </a:r>
          </a:p>
        </p:txBody>
      </p:sp>
    </p:spTree>
    <p:extLst>
      <p:ext uri="{BB962C8B-B14F-4D97-AF65-F5344CB8AC3E}">
        <p14:creationId xmlns:p14="http://schemas.microsoft.com/office/powerpoint/2010/main" val="853318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255" y="2132856"/>
            <a:ext cx="3962103" cy="3021682"/>
          </a:xfrm>
          <a:prstGeom prst="rect">
            <a:avLst/>
          </a:prstGeom>
        </p:spPr>
      </p:pic>
      <p:sp>
        <p:nvSpPr>
          <p:cNvPr id="3" name="Rechteck 2"/>
          <p:cNvSpPr/>
          <p:nvPr/>
        </p:nvSpPr>
        <p:spPr>
          <a:xfrm>
            <a:off x="5148064" y="4865071"/>
            <a:ext cx="1200294" cy="307777"/>
          </a:xfrm>
          <a:prstGeom prst="rect">
            <a:avLst/>
          </a:prstGeom>
        </p:spPr>
        <p:txBody>
          <a:bodyPr wrap="square">
            <a:spAutoFit/>
          </a:bodyPr>
          <a:lstStyle/>
          <a:p>
            <a:r>
              <a:rPr lang="de-DE" sz="1400" dirty="0">
                <a:solidFill>
                  <a:schemeClr val="bg1"/>
                </a:solidFill>
              </a:rPr>
              <a:t>darsipace.org</a:t>
            </a:r>
          </a:p>
        </p:txBody>
      </p:sp>
    </p:spTree>
    <p:extLst>
      <p:ext uri="{BB962C8B-B14F-4D97-AF65-F5344CB8AC3E}">
        <p14:creationId xmlns:p14="http://schemas.microsoft.com/office/powerpoint/2010/main" val="300344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22" name="Picture 2" descr="https://gedankenwelt.de/wp-content/uploads/2018/07/ketten-di-e-zu-voegeln-wer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 y="0"/>
            <a:ext cx="913555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7596336" y="6488668"/>
            <a:ext cx="1440160" cy="307777"/>
          </a:xfrm>
          <a:prstGeom prst="rect">
            <a:avLst/>
          </a:prstGeom>
        </p:spPr>
        <p:txBody>
          <a:bodyPr wrap="square">
            <a:spAutoFit/>
          </a:bodyPr>
          <a:lstStyle/>
          <a:p>
            <a:r>
              <a:rPr lang="de-DE" sz="1400" dirty="0" smtClean="0"/>
              <a:t>gedankenwelt.de</a:t>
            </a:r>
            <a:endParaRPr lang="de-DE" sz="1400" dirty="0"/>
          </a:p>
        </p:txBody>
      </p:sp>
    </p:spTree>
    <p:extLst>
      <p:ext uri="{BB962C8B-B14F-4D97-AF65-F5344CB8AC3E}">
        <p14:creationId xmlns:p14="http://schemas.microsoft.com/office/powerpoint/2010/main" val="1000484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16929" y="260648"/>
            <a:ext cx="8927976" cy="6186309"/>
          </a:xfrm>
          <a:prstGeom prst="rect">
            <a:avLst/>
          </a:prstGeom>
        </p:spPr>
        <p:txBody>
          <a:bodyPr wrap="square">
            <a:spAutoFit/>
          </a:bodyPr>
          <a:lstStyle/>
          <a:p>
            <a:r>
              <a:rPr lang="de-DE" b="1" dirty="0" smtClean="0"/>
              <a:t>Matthäus 18,23-35</a:t>
            </a:r>
          </a:p>
          <a:p>
            <a:r>
              <a:rPr lang="de-DE" dirty="0"/>
              <a:t>Da wandte sich Petrus an Jesus und fragte: »Herr, wie oft muss ich meinem Bruder vergeben, wenn er immer wieder gegen mich sündigt? Siebenmal?« – »Nein«, gab Jesus ihm zur Antwort, »nicht siebenmal, sondern siebzig mal siebenmal!« »Darum hört dieses Gleichnis: Mit dem Himmelreich ist es wie mit einem König, der mit den Dienern, die seine Güter verwalteten, abrechnen wollte. Gleich zu Beginn brachte man einen vor ihn, der ihm zehntausend Talente schuldete. Und weil er nicht zahlen konnte, befahl der Herr, ihn mit Frau und Kindern und seinem ganzen Besitz zu verkaufen und mit dem Erlös die Schuld zu begleichen. Der Mann warf sich vor ihm nieder und bat auf den Knien: ›Hab Geduld mit mir! Ich will dir alles zurückzahlen.‹ Da hatte der Herr Mitleid mit seinem Diener; er ließ ihn frei, und auch die Schuld erließ er ihm. Doch kaum war der Mann zur Tür hinaus, da traf er einen anderen Diener, der ihm hundert Denare schuldete. Er packte ihn ´an der Kehle`, würgte ihn und sagte: ›Bezahle, was du mir schuldig bist!‹ Da warf sich der Mann vor ihm nieder und flehte ihn an: ›Hab Geduld mit mir! Ich will es dir zurückzahlen‹. Er aber wollte nicht darauf eingehen, sondern ließ ihn auf der Stelle ins Gefängnis werfen, ´wo er so lange bleiben sollte,` bis er ihm die Schuld zurückgezahlt hätte. Als das die anderen Diener sahen, waren sie entsetzt. Sie gingen zu ihrem Herrn und berichteten ihm alles. Da ließ sein Herr ihn kommen und sagte zu ihm: ›Du böser Mensch! Deine ganze Schuld habe ich dir erlassen, weil du mich angefleht hast. Hättest du da mit jenem anderen Diener nicht auch Erbarmen haben müssen, so wie ich mit dir Erbarmen hatte?‹ Und voller Zorn übergab ihn der Herr den Folterknechten, bis er ihm alles zurückgezahlt hätte, was er ihm schuldig war</a:t>
            </a:r>
            <a:r>
              <a:rPr lang="de-DE" b="1" dirty="0"/>
              <a:t>. So wird auch mein Vater im Himmel jeden von euch behandeln, der seinem Bruder nicht von Herzen vergibt.«</a:t>
            </a:r>
            <a:endParaRPr lang="de-DE" dirty="0"/>
          </a:p>
        </p:txBody>
      </p:sp>
    </p:spTree>
    <p:extLst>
      <p:ext uri="{BB962C8B-B14F-4D97-AF65-F5344CB8AC3E}">
        <p14:creationId xmlns:p14="http://schemas.microsoft.com/office/powerpoint/2010/main" val="16407287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8" name="Picture 4" descr="Comic mountain Lizenzfreies comic mountain stock vektor art und mehr bilder von 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6" y="-3364777"/>
            <a:ext cx="9139825" cy="102227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mic mountain Lizenzfreies comic mountain stock vektor art und mehr bilder von be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6572" y="6093296"/>
            <a:ext cx="180020" cy="18002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Bildergebnis für mensch comic">
            <a:hlinkClick r:id="rId5"/>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8" descr="Bildergebnis für mensch comic">
            <a:hlinkClick r:id="rId5"/>
          </p:cNvPr>
          <p:cNvSpPr>
            <a:spLocks noChangeAspect="1" noChangeArrowheads="1"/>
          </p:cNvSpPr>
          <p:nvPr/>
        </p:nvSpPr>
        <p:spPr bwMode="auto">
          <a:xfrm>
            <a:off x="244475"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4" name="Picture 10" descr="Bildergebnis für mensch comic">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947" y="2903222"/>
            <a:ext cx="108136" cy="1081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dergebnis für mensch comic">
            <a:hlinkClick r:id="rId6"/>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0534" y="3515779"/>
            <a:ext cx="3138810" cy="3138810"/>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unten 3"/>
          <p:cNvSpPr/>
          <p:nvPr/>
        </p:nvSpPr>
        <p:spPr>
          <a:xfrm>
            <a:off x="1020185" y="1988840"/>
            <a:ext cx="223659" cy="720080"/>
          </a:xfrm>
          <a:prstGeom prst="downArrow">
            <a:avLst/>
          </a:prstGeom>
          <a:solidFill>
            <a:srgbClr val="FF0000"/>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p:cNvSpPr/>
          <p:nvPr/>
        </p:nvSpPr>
        <p:spPr>
          <a:xfrm>
            <a:off x="6644752" y="5063302"/>
            <a:ext cx="223659" cy="720080"/>
          </a:xfrm>
          <a:prstGeom prst="downArrow">
            <a:avLst/>
          </a:prstGeom>
          <a:solidFill>
            <a:srgbClr val="FF0000"/>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686888" y="1484784"/>
            <a:ext cx="998389" cy="369332"/>
          </a:xfrm>
          <a:prstGeom prst="rect">
            <a:avLst/>
          </a:prstGeom>
          <a:noFill/>
        </p:spPr>
        <p:txBody>
          <a:bodyPr wrap="square" rtlCol="0">
            <a:spAutoFit/>
          </a:bodyPr>
          <a:lstStyle/>
          <a:p>
            <a:r>
              <a:rPr lang="de-DE" dirty="0" smtClean="0"/>
              <a:t>Mensch</a:t>
            </a:r>
            <a:endParaRPr lang="de-DE" dirty="0"/>
          </a:p>
        </p:txBody>
      </p:sp>
      <p:sp>
        <p:nvSpPr>
          <p:cNvPr id="13" name="Textfeld 12"/>
          <p:cNvSpPr txBox="1"/>
          <p:nvPr/>
        </p:nvSpPr>
        <p:spPr>
          <a:xfrm>
            <a:off x="6295114" y="4541131"/>
            <a:ext cx="998389" cy="369332"/>
          </a:xfrm>
          <a:prstGeom prst="rect">
            <a:avLst/>
          </a:prstGeom>
          <a:noFill/>
        </p:spPr>
        <p:txBody>
          <a:bodyPr wrap="square" rtlCol="0">
            <a:spAutoFit/>
          </a:bodyPr>
          <a:lstStyle/>
          <a:p>
            <a:r>
              <a:rPr lang="de-DE" dirty="0" smtClean="0"/>
              <a:t>Schuld</a:t>
            </a:r>
            <a:endParaRPr lang="de-DE" dirty="0"/>
          </a:p>
        </p:txBody>
      </p:sp>
    </p:spTree>
    <p:extLst>
      <p:ext uri="{BB962C8B-B14F-4D97-AF65-F5344CB8AC3E}">
        <p14:creationId xmlns:p14="http://schemas.microsoft.com/office/powerpoint/2010/main" val="2402970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1340768"/>
            <a:ext cx="8927976" cy="1384995"/>
          </a:xfrm>
          <a:prstGeom prst="rect">
            <a:avLst/>
          </a:prstGeom>
        </p:spPr>
        <p:txBody>
          <a:bodyPr wrap="square">
            <a:spAutoFit/>
          </a:bodyPr>
          <a:lstStyle/>
          <a:p>
            <a:endParaRPr lang="de-DE" sz="2800" b="1" dirty="0" smtClean="0"/>
          </a:p>
          <a:p>
            <a:r>
              <a:rPr lang="de-DE" sz="2800" b="1" dirty="0"/>
              <a:t>Römer 3,23: </a:t>
            </a:r>
            <a:r>
              <a:rPr lang="de-DE" sz="2800" dirty="0"/>
              <a:t>denn alle haben gesündigt und erlangen nicht die Herrlichkeit Gottes</a:t>
            </a:r>
          </a:p>
        </p:txBody>
      </p:sp>
      <p:sp>
        <p:nvSpPr>
          <p:cNvPr id="4" name="Rechteck 3"/>
          <p:cNvSpPr/>
          <p:nvPr/>
        </p:nvSpPr>
        <p:spPr>
          <a:xfrm>
            <a:off x="96763" y="3140968"/>
            <a:ext cx="8927976" cy="1384995"/>
          </a:xfrm>
          <a:prstGeom prst="rect">
            <a:avLst/>
          </a:prstGeom>
        </p:spPr>
        <p:txBody>
          <a:bodyPr wrap="square">
            <a:spAutoFit/>
          </a:bodyPr>
          <a:lstStyle/>
          <a:p>
            <a:endParaRPr lang="de-DE" sz="2800" b="1" dirty="0" smtClean="0"/>
          </a:p>
          <a:p>
            <a:r>
              <a:rPr lang="de-DE" sz="2800" b="1" dirty="0"/>
              <a:t>Jakobus 4,17: </a:t>
            </a:r>
            <a:r>
              <a:rPr lang="de-DE" sz="2800" dirty="0"/>
              <a:t>Wenn jemand weiß, was gut und richtig ist, und es doch nicht tut, macht er sich schuldig.</a:t>
            </a:r>
          </a:p>
        </p:txBody>
      </p:sp>
      <p:sp>
        <p:nvSpPr>
          <p:cNvPr id="5" name="Rechteck 4"/>
          <p:cNvSpPr/>
          <p:nvPr/>
        </p:nvSpPr>
        <p:spPr>
          <a:xfrm>
            <a:off x="96763" y="4725144"/>
            <a:ext cx="8927976" cy="1384995"/>
          </a:xfrm>
          <a:prstGeom prst="rect">
            <a:avLst/>
          </a:prstGeom>
        </p:spPr>
        <p:txBody>
          <a:bodyPr wrap="square">
            <a:spAutoFit/>
          </a:bodyPr>
          <a:lstStyle/>
          <a:p>
            <a:endParaRPr lang="de-DE" sz="2800" b="1" dirty="0" smtClean="0"/>
          </a:p>
          <a:p>
            <a:r>
              <a:rPr lang="de-DE" sz="2800" b="1" dirty="0"/>
              <a:t>Offenbarung 21,27: </a:t>
            </a:r>
            <a:r>
              <a:rPr lang="de-DE" sz="2800" dirty="0"/>
              <a:t>und nichts Unreines wird in sie hineinkommen (die goldene Stadt)</a:t>
            </a:r>
          </a:p>
        </p:txBody>
      </p:sp>
    </p:spTree>
    <p:extLst>
      <p:ext uri="{BB962C8B-B14F-4D97-AF65-F5344CB8AC3E}">
        <p14:creationId xmlns:p14="http://schemas.microsoft.com/office/powerpoint/2010/main" val="1922584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27967" y="2276872"/>
            <a:ext cx="8927976" cy="1384995"/>
          </a:xfrm>
          <a:prstGeom prst="rect">
            <a:avLst/>
          </a:prstGeom>
        </p:spPr>
        <p:txBody>
          <a:bodyPr wrap="square">
            <a:spAutoFit/>
          </a:bodyPr>
          <a:lstStyle/>
          <a:p>
            <a:r>
              <a:rPr lang="de-DE" sz="2800" b="1" dirty="0"/>
              <a:t>Jesaja 1,18: </a:t>
            </a:r>
            <a:r>
              <a:rPr lang="de-DE" sz="2800" dirty="0"/>
              <a:t>„Wenn eure Sünde auch blutrot ist, soll sie doch schneeweiß werden, und wenn sie rot ist wie Scharlach, soll sie doch wie Wolle werden.“</a:t>
            </a:r>
          </a:p>
        </p:txBody>
      </p:sp>
      <p:sp>
        <p:nvSpPr>
          <p:cNvPr id="4" name="Rechteck 3"/>
          <p:cNvSpPr/>
          <p:nvPr/>
        </p:nvSpPr>
        <p:spPr>
          <a:xfrm>
            <a:off x="127967" y="4077072"/>
            <a:ext cx="8927976" cy="1815882"/>
          </a:xfrm>
          <a:prstGeom prst="rect">
            <a:avLst/>
          </a:prstGeom>
        </p:spPr>
        <p:txBody>
          <a:bodyPr wrap="square">
            <a:spAutoFit/>
          </a:bodyPr>
          <a:lstStyle/>
          <a:p>
            <a:r>
              <a:rPr lang="de-DE" sz="2800" b="1" dirty="0" smtClean="0"/>
              <a:t>Johannes </a:t>
            </a:r>
            <a:r>
              <a:rPr lang="de-DE" sz="2800" b="1" dirty="0"/>
              <a:t>3,16: </a:t>
            </a:r>
            <a:r>
              <a:rPr lang="de-DE" sz="2800" dirty="0"/>
              <a:t>Denn Gott hat der Welt seine Liebe dadurch gezeigt, dass er seinen einzigen Sohn für sie hergab, damit </a:t>
            </a:r>
            <a:r>
              <a:rPr lang="de-DE" sz="2800" b="1" dirty="0"/>
              <a:t>jeder</a:t>
            </a:r>
            <a:r>
              <a:rPr lang="de-DE" sz="2800" dirty="0"/>
              <a:t>, der an ihn glaubt, das ewige Leben hat und nicht verloren geht</a:t>
            </a:r>
            <a:r>
              <a:rPr lang="de-DE" sz="2800" dirty="0" smtClean="0"/>
              <a:t>.</a:t>
            </a:r>
            <a:endParaRPr lang="de-DE" sz="2800" dirty="0"/>
          </a:p>
        </p:txBody>
      </p:sp>
    </p:spTree>
    <p:extLst>
      <p:ext uri="{BB962C8B-B14F-4D97-AF65-F5344CB8AC3E}">
        <p14:creationId xmlns:p14="http://schemas.microsoft.com/office/powerpoint/2010/main" val="38664748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mic mountain Lizenzfreies comic mountain stock vektor art und mehr bilder von 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6" y="-3364777"/>
            <a:ext cx="9139825" cy="102227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mic mountain Lizenzfreies comic mountain stock vektor art und mehr bilder von be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6572" y="6093296"/>
            <a:ext cx="180020" cy="18002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Bildergebnis für mensch comic">
            <a:hlinkClick r:id="rId5"/>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8" descr="Bildergebnis für mensch comic">
            <a:hlinkClick r:id="rId5"/>
          </p:cNvPr>
          <p:cNvSpPr>
            <a:spLocks noChangeAspect="1" noChangeArrowheads="1"/>
          </p:cNvSpPr>
          <p:nvPr/>
        </p:nvSpPr>
        <p:spPr bwMode="auto">
          <a:xfrm>
            <a:off x="244475"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4" name="Picture 10" descr="Bildergebnis für mensch comic">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947" y="2903222"/>
            <a:ext cx="108136" cy="1081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dergebnis für mensch comic">
            <a:hlinkClick r:id="rId6"/>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0534" y="3515779"/>
            <a:ext cx="3138810" cy="3138810"/>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unten 3"/>
          <p:cNvSpPr/>
          <p:nvPr/>
        </p:nvSpPr>
        <p:spPr>
          <a:xfrm>
            <a:off x="1020185" y="1988840"/>
            <a:ext cx="223659" cy="720080"/>
          </a:xfrm>
          <a:prstGeom prst="downArrow">
            <a:avLst/>
          </a:prstGeom>
          <a:solidFill>
            <a:srgbClr val="FF0000"/>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p:cNvSpPr/>
          <p:nvPr/>
        </p:nvSpPr>
        <p:spPr>
          <a:xfrm>
            <a:off x="6644752" y="5063302"/>
            <a:ext cx="223659" cy="720080"/>
          </a:xfrm>
          <a:prstGeom prst="downArrow">
            <a:avLst/>
          </a:prstGeom>
          <a:solidFill>
            <a:srgbClr val="FF0000"/>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686888" y="1484784"/>
            <a:ext cx="998389" cy="369332"/>
          </a:xfrm>
          <a:prstGeom prst="rect">
            <a:avLst/>
          </a:prstGeom>
          <a:noFill/>
        </p:spPr>
        <p:txBody>
          <a:bodyPr wrap="square" rtlCol="0">
            <a:spAutoFit/>
          </a:bodyPr>
          <a:lstStyle/>
          <a:p>
            <a:r>
              <a:rPr lang="de-DE" dirty="0" smtClean="0"/>
              <a:t>Mensch</a:t>
            </a:r>
            <a:endParaRPr lang="de-DE" dirty="0"/>
          </a:p>
        </p:txBody>
      </p:sp>
      <p:sp>
        <p:nvSpPr>
          <p:cNvPr id="13" name="Textfeld 12"/>
          <p:cNvSpPr txBox="1"/>
          <p:nvPr/>
        </p:nvSpPr>
        <p:spPr>
          <a:xfrm>
            <a:off x="6295114" y="4541131"/>
            <a:ext cx="998389" cy="369332"/>
          </a:xfrm>
          <a:prstGeom prst="rect">
            <a:avLst/>
          </a:prstGeom>
          <a:noFill/>
        </p:spPr>
        <p:txBody>
          <a:bodyPr wrap="square" rtlCol="0">
            <a:spAutoFit/>
          </a:bodyPr>
          <a:lstStyle/>
          <a:p>
            <a:r>
              <a:rPr lang="de-DE" dirty="0" smtClean="0"/>
              <a:t>Schuld</a:t>
            </a:r>
            <a:endParaRPr lang="de-DE" dirty="0"/>
          </a:p>
        </p:txBody>
      </p:sp>
    </p:spTree>
    <p:extLst>
      <p:ext uri="{BB962C8B-B14F-4D97-AF65-F5344CB8AC3E}">
        <p14:creationId xmlns:p14="http://schemas.microsoft.com/office/powerpoint/2010/main" val="2680247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02480" y="1484784"/>
            <a:ext cx="8927976" cy="1815882"/>
          </a:xfrm>
          <a:prstGeom prst="rect">
            <a:avLst/>
          </a:prstGeom>
        </p:spPr>
        <p:txBody>
          <a:bodyPr wrap="square">
            <a:spAutoFit/>
          </a:bodyPr>
          <a:lstStyle/>
          <a:p>
            <a:endParaRPr lang="de-DE" sz="2800" b="1" dirty="0" smtClean="0"/>
          </a:p>
          <a:p>
            <a:r>
              <a:rPr lang="de-DE" sz="2800" b="1" dirty="0"/>
              <a:t>Hebr. </a:t>
            </a:r>
            <a:r>
              <a:rPr lang="de-DE" sz="2800" b="1" dirty="0" smtClean="0"/>
              <a:t>8,12: </a:t>
            </a:r>
            <a:r>
              <a:rPr lang="de-DE" sz="2800" dirty="0"/>
              <a:t>„Denn ich werde gegenüber ihren Ungerechtigkeiten gnädig sein, und ihrer Sünden werde ich nie mehr gedenken. </a:t>
            </a:r>
          </a:p>
        </p:txBody>
      </p:sp>
      <p:sp>
        <p:nvSpPr>
          <p:cNvPr id="4" name="Rechteck 3"/>
          <p:cNvSpPr/>
          <p:nvPr/>
        </p:nvSpPr>
        <p:spPr>
          <a:xfrm>
            <a:off x="96763" y="3140968"/>
            <a:ext cx="8927976" cy="1815882"/>
          </a:xfrm>
          <a:prstGeom prst="rect">
            <a:avLst/>
          </a:prstGeom>
        </p:spPr>
        <p:txBody>
          <a:bodyPr wrap="square">
            <a:spAutoFit/>
          </a:bodyPr>
          <a:lstStyle/>
          <a:p>
            <a:endParaRPr lang="de-DE" sz="2800" b="1" dirty="0" smtClean="0"/>
          </a:p>
          <a:p>
            <a:r>
              <a:rPr lang="de-DE" sz="2800" b="1" dirty="0"/>
              <a:t>Johannes </a:t>
            </a:r>
            <a:r>
              <a:rPr lang="de-DE" sz="2800" b="1" dirty="0" smtClean="0"/>
              <a:t>10,28</a:t>
            </a:r>
            <a:r>
              <a:rPr lang="de-DE" sz="2800" b="1" dirty="0"/>
              <a:t>: </a:t>
            </a:r>
            <a:r>
              <a:rPr lang="de-DE" sz="2800" dirty="0"/>
              <a:t>und ich gebe ihnen das ewige Leben, und sie werden nimmermehr umkommen, und niemand wird sie aus meiner Hand reißen.“</a:t>
            </a:r>
          </a:p>
        </p:txBody>
      </p:sp>
    </p:spTree>
    <p:extLst>
      <p:ext uri="{BB962C8B-B14F-4D97-AF65-F5344CB8AC3E}">
        <p14:creationId xmlns:p14="http://schemas.microsoft.com/office/powerpoint/2010/main" val="2237128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96763" y="908720"/>
            <a:ext cx="8927976" cy="2677656"/>
          </a:xfrm>
          <a:prstGeom prst="rect">
            <a:avLst/>
          </a:prstGeom>
        </p:spPr>
        <p:txBody>
          <a:bodyPr wrap="square">
            <a:spAutoFit/>
          </a:bodyPr>
          <a:lstStyle/>
          <a:p>
            <a:endParaRPr lang="de-DE" sz="2800" b="1" dirty="0" smtClean="0"/>
          </a:p>
          <a:p>
            <a:r>
              <a:rPr lang="de-DE" sz="2800" b="1" dirty="0"/>
              <a:t>Matthäus 6,14+15:   </a:t>
            </a:r>
            <a:r>
              <a:rPr lang="de-DE" sz="2800" dirty="0"/>
              <a:t>Denn wenn ihr den Menschen ihre </a:t>
            </a:r>
            <a:r>
              <a:rPr lang="de-DE" sz="2800" dirty="0" err="1"/>
              <a:t>Vergehungen</a:t>
            </a:r>
            <a:r>
              <a:rPr lang="de-DE" sz="2800" dirty="0"/>
              <a:t> vergebt, so wird euer himmlischer Vater auch euch vergeben; 15 wenn ihr aber den Menschen nicht vergebt, so wird euer Vater eure </a:t>
            </a:r>
            <a:r>
              <a:rPr lang="de-DE" sz="2800" dirty="0" err="1"/>
              <a:t>Vergehungen</a:t>
            </a:r>
            <a:r>
              <a:rPr lang="de-DE" sz="2800" dirty="0"/>
              <a:t> auch nicht vergeben.</a:t>
            </a:r>
          </a:p>
        </p:txBody>
      </p:sp>
      <p:sp>
        <p:nvSpPr>
          <p:cNvPr id="4" name="Rechteck 3"/>
          <p:cNvSpPr/>
          <p:nvPr/>
        </p:nvSpPr>
        <p:spPr>
          <a:xfrm>
            <a:off x="96763" y="3586375"/>
            <a:ext cx="8927976" cy="1384995"/>
          </a:xfrm>
          <a:prstGeom prst="rect">
            <a:avLst/>
          </a:prstGeom>
        </p:spPr>
        <p:txBody>
          <a:bodyPr wrap="square">
            <a:spAutoFit/>
          </a:bodyPr>
          <a:lstStyle/>
          <a:p>
            <a:r>
              <a:rPr lang="de-DE" sz="2800" b="1" dirty="0"/>
              <a:t>Markus 11,26:  </a:t>
            </a:r>
            <a:r>
              <a:rPr lang="de-DE" sz="2800" dirty="0"/>
              <a:t>und wenn ihr steht und betet, so vergebt, wenn ihr etwas gegen jemand habt, </a:t>
            </a:r>
            <a:r>
              <a:rPr lang="de-DE" sz="2800" b="1" dirty="0"/>
              <a:t>damit</a:t>
            </a:r>
            <a:r>
              <a:rPr lang="de-DE" sz="2800" dirty="0"/>
              <a:t> auch euer Vater, der in den Himmeln ist, </a:t>
            </a:r>
            <a:r>
              <a:rPr lang="de-DE" sz="2800" b="1" dirty="0"/>
              <a:t>euch eure</a:t>
            </a:r>
            <a:r>
              <a:rPr lang="de-DE" sz="2800" dirty="0"/>
              <a:t> Übertretungen vergebe.</a:t>
            </a:r>
          </a:p>
        </p:txBody>
      </p:sp>
      <p:sp>
        <p:nvSpPr>
          <p:cNvPr id="5" name="Rechteck 4"/>
          <p:cNvSpPr/>
          <p:nvPr/>
        </p:nvSpPr>
        <p:spPr>
          <a:xfrm>
            <a:off x="96763" y="4725144"/>
            <a:ext cx="8927976" cy="1384995"/>
          </a:xfrm>
          <a:prstGeom prst="rect">
            <a:avLst/>
          </a:prstGeom>
        </p:spPr>
        <p:txBody>
          <a:bodyPr wrap="square">
            <a:spAutoFit/>
          </a:bodyPr>
          <a:lstStyle/>
          <a:p>
            <a:endParaRPr lang="de-DE" sz="2800" b="1" dirty="0" smtClean="0"/>
          </a:p>
          <a:p>
            <a:r>
              <a:rPr lang="de-DE" sz="2800" b="1" dirty="0"/>
              <a:t>Jakobus 2,13: </a:t>
            </a:r>
            <a:r>
              <a:rPr lang="de-DE" sz="2800" dirty="0"/>
              <a:t>Denn das Gericht wird ohne Barmherzigkeit sein gegen den, der nicht Barmherzigkeit geübt hat.</a:t>
            </a:r>
          </a:p>
        </p:txBody>
      </p:sp>
    </p:spTree>
    <p:extLst>
      <p:ext uri="{BB962C8B-B14F-4D97-AF65-F5344CB8AC3E}">
        <p14:creationId xmlns:p14="http://schemas.microsoft.com/office/powerpoint/2010/main" val="3818583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94109" y="2276872"/>
            <a:ext cx="8927976" cy="1384995"/>
          </a:xfrm>
          <a:prstGeom prst="rect">
            <a:avLst/>
          </a:prstGeom>
        </p:spPr>
        <p:txBody>
          <a:bodyPr wrap="square">
            <a:spAutoFit/>
          </a:bodyPr>
          <a:lstStyle/>
          <a:p>
            <a:r>
              <a:rPr lang="de-DE" sz="2800" b="1" dirty="0"/>
              <a:t>Matthäus 7,21: </a:t>
            </a:r>
            <a:r>
              <a:rPr lang="de-DE" sz="2800" i="1" dirty="0"/>
              <a:t>„</a:t>
            </a:r>
            <a:r>
              <a:rPr lang="de-DE" sz="2800" dirty="0"/>
              <a:t>Es werden nicht alle, die zu mir sagen: Herr, Herr!, in das Himmelreich kommen, sondern die den Willen tun meines Vaters im Himmel.</a:t>
            </a:r>
          </a:p>
        </p:txBody>
      </p:sp>
    </p:spTree>
    <p:extLst>
      <p:ext uri="{BB962C8B-B14F-4D97-AF65-F5344CB8AC3E}">
        <p14:creationId xmlns:p14="http://schemas.microsoft.com/office/powerpoint/2010/main" val="1999774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dCountryRpt">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BF458F-EA96-4FDA-9548-A3AAD1CDD9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EdCountryRpt</Template>
  <TotalTime>0</TotalTime>
  <Words>986</Words>
  <Application>Microsoft Office PowerPoint</Application>
  <PresentationFormat>Bildschirmpräsentation (4:3)</PresentationFormat>
  <Paragraphs>57</Paragraphs>
  <Slides>14</Slides>
  <Notes>11</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EdCountryRpt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2017-04-24T20:23:10Z</dcterms:created>
  <dcterms:modified xsi:type="dcterms:W3CDTF">2019-06-23T05:33:10Z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TC101659609990</vt:lpwstr>
  </property>
</Properties>
</file>